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2" r:id="rId3"/>
    <p:sldId id="263" r:id="rId4"/>
    <p:sldId id="261" r:id="rId5"/>
    <p:sldId id="265" r:id="rId6"/>
    <p:sldId id="264" r:id="rId7"/>
    <p:sldId id="267" r:id="rId8"/>
    <p:sldId id="266" r:id="rId9"/>
    <p:sldId id="268" r:id="rId10"/>
    <p:sldId id="269" r:id="rId11"/>
    <p:sldId id="270" r:id="rId12"/>
    <p:sldId id="271" r:id="rId13"/>
    <p:sldId id="272" r:id="rId14"/>
    <p:sldId id="273" r:id="rId15"/>
    <p:sldId id="275" r:id="rId16"/>
    <p:sldId id="274" r:id="rId17"/>
    <p:sldId id="276" r:id="rId18"/>
    <p:sldId id="277" r:id="rId19"/>
    <p:sldId id="278" r:id="rId20"/>
    <p:sldId id="279" r:id="rId21"/>
    <p:sldId id="280" r:id="rId22"/>
    <p:sldId id="282" r:id="rId23"/>
    <p:sldId id="281" r:id="rId2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pos="2980" userDrawn="1">
          <p15:clr>
            <a:srgbClr val="A4A3A4"/>
          </p15:clr>
        </p15:guide>
        <p15:guide id="4" pos="30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FFCC66"/>
    <a:srgbClr val="990099"/>
    <a:srgbClr val="CC0099"/>
    <a:srgbClr val="FE9202"/>
    <a:srgbClr val="6C1A00"/>
    <a:srgbClr val="00AACC"/>
    <a:srgbClr val="5EEC3C"/>
    <a:srgbClr val="1D3A00"/>
    <a:srgbClr val="0032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95" d="100"/>
          <a:sy n="95" d="100"/>
        </p:scale>
        <p:origin x="846" y="66"/>
      </p:cViewPr>
      <p:guideLst>
        <p:guide orient="horz" pos="1620"/>
        <p:guide pos="2880"/>
        <p:guide pos="2980"/>
        <p:guide pos="3080"/>
      </p:guideLst>
    </p:cSldViewPr>
  </p:slideViewPr>
  <p:outlineViewPr>
    <p:cViewPr>
      <p:scale>
        <a:sx n="33" d="100"/>
        <a:sy n="33" d="100"/>
      </p:scale>
      <p:origin x="0" y="-2994"/>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78"/>
      </p:cViewPr>
      <p:guideLst/>
    </p:cSldViewPr>
  </p:notes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F290C4-D74B-4F95-9B20-26C7ABA532D4}" type="datetimeFigureOut">
              <a:rPr lang="en-US" smtClean="0"/>
              <a:t>3/8/2018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D82C3-A445-418E-BB10-FC81ABE97CA2}" type="slidenum">
              <a:rPr lang="en-US" smtClean="0"/>
              <a:t>‹#›</a:t>
            </a:fld>
            <a:endParaRPr lang="en-US"/>
          </a:p>
        </p:txBody>
      </p:sp>
    </p:spTree>
    <p:extLst>
      <p:ext uri="{BB962C8B-B14F-4D97-AF65-F5344CB8AC3E}">
        <p14:creationId xmlns:p14="http://schemas.microsoft.com/office/powerpoint/2010/main" val="21451547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48965" y="2724455"/>
            <a:ext cx="7635250" cy="1374345"/>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48965" y="1655520"/>
            <a:ext cx="7940481" cy="610820"/>
          </a:xfrm>
        </p:spPr>
        <p:txBody>
          <a:bodyPr>
            <a:normAutofit/>
          </a:bodyPr>
          <a:lstStyle>
            <a:lvl1pPr marL="0" indent="0" algn="l">
              <a:buNone/>
              <a:defRPr sz="2800" b="0" i="0">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7968040F-B65C-4442-AED2-06E8F7AF3F1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916230"/>
          </a:xfrm>
        </p:spPr>
        <p:txBody>
          <a:bodyPr>
            <a:normAutofit/>
          </a:bodyPr>
          <a:lstStyle>
            <a:lvl1pPr algn="l">
              <a:defRPr sz="3600" baseline="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350110"/>
            <a:ext cx="8246070" cy="3512212"/>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8964" y="433880"/>
            <a:ext cx="6566315" cy="572644"/>
          </a:xfrm>
        </p:spPr>
        <p:txBody>
          <a:bodyPr>
            <a:normAutofit/>
          </a:bodyPr>
          <a:lstStyle>
            <a:lvl1pPr algn="l">
              <a:defRPr sz="3600">
                <a:solidFill>
                  <a:srgbClr val="FF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4" y="1044700"/>
            <a:ext cx="6566315" cy="3511061"/>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3/8/2018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7940659" cy="763525"/>
          </a:xfrm>
        </p:spPr>
        <p:txBody>
          <a:bodyPr>
            <a:normAutofit/>
          </a:bodyPr>
          <a:lstStyle>
            <a:lvl1pPr algn="l">
              <a:defRPr sz="3600" baseline="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481109"/>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196093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481109"/>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196093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3/8/2018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3/8/2018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3/8/2018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3/8/2018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3/8/2018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2F7A1EC7-1513-4F0D-B0A1-86ED0D2148B6}"/>
              </a:ext>
            </a:extLst>
          </p:cNvPr>
          <p:cNvSpPr txBox="1"/>
          <p:nvPr userDrawn="1"/>
        </p:nvSpPr>
        <p:spPr>
          <a:xfrm>
            <a:off x="-9150" y="5213747"/>
            <a:ext cx="8389625" cy="523220"/>
          </a:xfrm>
          <a:prstGeom prst="rect">
            <a:avLst/>
          </a:prstGeom>
          <a:noFill/>
        </p:spPr>
        <p:txBody>
          <a:bodyPr wrap="square" rtlCol="0">
            <a:spAutoFit/>
          </a:bodyPr>
          <a:lstStyle/>
          <a:p>
            <a:r>
              <a:rPr lang="en-US" sz="1400">
                <a:solidFill>
                  <a:schemeClr val="bg1">
                    <a:lumMod val="65000"/>
                  </a:schemeClr>
                </a:solidFill>
              </a:rPr>
              <a:t>This presentation uses a free template provided by FPPT.com</a:t>
            </a:r>
          </a:p>
          <a:p>
            <a:r>
              <a:rPr lang="en-US" sz="140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2571750"/>
            <a:ext cx="5640934" cy="1855529"/>
          </a:xfrm>
        </p:spPr>
        <p:txBody>
          <a:bodyPr>
            <a:normAutofit/>
          </a:bodyPr>
          <a:lstStyle/>
          <a:p>
            <a:r>
              <a:rPr lang="en-US" sz="2400" b="1" dirty="0">
                <a:effectLst>
                  <a:outerShdw blurRad="38100" dist="38100" dir="2700000" algn="tl">
                    <a:srgbClr val="000000">
                      <a:alpha val="43137"/>
                    </a:srgbClr>
                  </a:outerShdw>
                </a:effectLst>
              </a:rPr>
              <a:t>KURUMLAR VERGİSİNDE GİDERLER, BEYANNAME ÜZERİNDE İNDİRİLEBİLECEK İSTİSNA VE İNDİRİMLER İLE ÖRNEK UYGULAMALAR</a:t>
            </a:r>
            <a:endParaRPr lang="en-US" sz="4000" b="1" dirty="0">
              <a:effectLst>
                <a:outerShdw blurRad="38100" dist="38100" dir="2700000" algn="tl">
                  <a:srgbClr val="000000">
                    <a:alpha val="43137"/>
                  </a:srgbClr>
                </a:outerShdw>
              </a:effectLst>
            </a:endParaRPr>
          </a:p>
        </p:txBody>
      </p:sp>
      <p:pic>
        <p:nvPicPr>
          <p:cNvPr id="6" name="Picture 4" descr="white collar logo ile ilgili görsel sonucu">
            <a:extLst>
              <a:ext uri="{FF2B5EF4-FFF2-40B4-BE49-F238E27FC236}">
                <a16:creationId xmlns:a16="http://schemas.microsoft.com/office/drawing/2014/main" id="{F99C2323-403D-4F90-885C-C3C01F0DAB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6261" y="184895"/>
            <a:ext cx="1090216" cy="1289272"/>
          </a:xfrm>
          <a:prstGeom prst="rect">
            <a:avLst/>
          </a:prstGeom>
          <a:noFill/>
          <a:extLst>
            <a:ext uri="{909E8E84-426E-40DD-AFC4-6F175D3DCCD1}">
              <a14:hiddenFill xmlns:a14="http://schemas.microsoft.com/office/drawing/2010/main">
                <a:solidFill>
                  <a:srgbClr val="FFFFFF"/>
                </a:solidFill>
              </a14:hiddenFill>
            </a:ext>
          </a:extLst>
        </p:spPr>
      </p:pic>
      <p:sp>
        <p:nvSpPr>
          <p:cNvPr id="7" name="Dikdörtgen 6">
            <a:extLst>
              <a:ext uri="{FF2B5EF4-FFF2-40B4-BE49-F238E27FC236}">
                <a16:creationId xmlns:a16="http://schemas.microsoft.com/office/drawing/2014/main" id="{4B96BFB0-ABE1-4E11-9A0A-71E875B7ABBC}"/>
              </a:ext>
            </a:extLst>
          </p:cNvPr>
          <p:cNvSpPr/>
          <p:nvPr/>
        </p:nvSpPr>
        <p:spPr>
          <a:xfrm>
            <a:off x="1386476" y="184895"/>
            <a:ext cx="1985165" cy="1200329"/>
          </a:xfrm>
          <a:prstGeom prst="rect">
            <a:avLst/>
          </a:prstGeom>
          <a:noFill/>
        </p:spPr>
        <p:txBody>
          <a:bodyPr wrap="square" lIns="91440" tIns="45720" rIns="91440" bIns="45720">
            <a:spAutoFit/>
          </a:bodyPr>
          <a:lstStyle/>
          <a:p>
            <a:pPr algn="ctr"/>
            <a:r>
              <a:rPr lang="tr-TR" sz="3600" b="0" cap="none" spc="0" dirty="0">
                <a:ln w="0"/>
                <a:solidFill>
                  <a:schemeClr val="tx1"/>
                </a:solidFill>
                <a:effectLst>
                  <a:outerShdw blurRad="38100" dist="19050" dir="2700000" algn="tl" rotWithShape="0">
                    <a:schemeClr val="dk1">
                      <a:alpha val="40000"/>
                    </a:schemeClr>
                  </a:outerShdw>
                </a:effectLst>
              </a:rPr>
              <a:t>Beyaz YK</a:t>
            </a:r>
          </a:p>
          <a:p>
            <a:pPr algn="ctr"/>
            <a:r>
              <a:rPr lang="tr-TR" sz="3600" dirty="0">
                <a:ln w="0"/>
                <a:effectLst>
                  <a:outerShdw blurRad="38100" dist="19050" dir="2700000" algn="tl" rotWithShape="0">
                    <a:schemeClr val="dk1">
                      <a:alpha val="40000"/>
                    </a:schemeClr>
                  </a:outerShdw>
                </a:effectLst>
              </a:rPr>
              <a:t>Eğitimleri</a:t>
            </a:r>
            <a:endParaRPr lang="tr-TR" sz="3600" b="0" cap="none" spc="0" dirty="0">
              <a:ln w="0"/>
              <a:solidFill>
                <a:schemeClr val="tx1"/>
              </a:solidFill>
              <a:effectLst>
                <a:outerShdw blurRad="38100" dist="19050" dir="2700000" algn="tl" rotWithShape="0">
                  <a:schemeClr val="dk1">
                    <a:alpha val="40000"/>
                  </a:schemeClr>
                </a:outerShdw>
              </a:effectLst>
            </a:endParaRPr>
          </a:p>
        </p:txBody>
      </p:sp>
      <p:pic>
        <p:nvPicPr>
          <p:cNvPr id="18" name="Resim 17">
            <a:extLst>
              <a:ext uri="{FF2B5EF4-FFF2-40B4-BE49-F238E27FC236}">
                <a16:creationId xmlns:a16="http://schemas.microsoft.com/office/drawing/2014/main" id="{F62949DE-45C9-4DC5-8F7E-950D5776C1CA}"/>
              </a:ext>
            </a:extLst>
          </p:cNvPr>
          <p:cNvPicPr>
            <a:picLocks noChangeAspect="1"/>
          </p:cNvPicPr>
          <p:nvPr/>
        </p:nvPicPr>
        <p:blipFill>
          <a:blip r:embed="rId3"/>
          <a:stretch>
            <a:fillRect/>
          </a:stretch>
        </p:blipFill>
        <p:spPr>
          <a:xfrm>
            <a:off x="21709" y="4477853"/>
            <a:ext cx="1816367" cy="560977"/>
          </a:xfrm>
          <a:prstGeom prst="rect">
            <a:avLst/>
          </a:prstGeom>
        </p:spPr>
      </p:pic>
      <p:pic>
        <p:nvPicPr>
          <p:cNvPr id="19" name="Resim 18">
            <a:extLst>
              <a:ext uri="{FF2B5EF4-FFF2-40B4-BE49-F238E27FC236}">
                <a16:creationId xmlns:a16="http://schemas.microsoft.com/office/drawing/2014/main" id="{ACCDC813-4E72-48E3-83BD-44BF7C2B826B}"/>
              </a:ext>
            </a:extLst>
          </p:cNvPr>
          <p:cNvPicPr>
            <a:picLocks noChangeAspect="1"/>
          </p:cNvPicPr>
          <p:nvPr/>
        </p:nvPicPr>
        <p:blipFill>
          <a:blip r:embed="rId4"/>
          <a:stretch>
            <a:fillRect/>
          </a:stretch>
        </p:blipFill>
        <p:spPr>
          <a:xfrm>
            <a:off x="7600471" y="4477852"/>
            <a:ext cx="1521820" cy="560977"/>
          </a:xfrm>
          <a:prstGeom prst="rect">
            <a:avLst/>
          </a:prstGeom>
        </p:spPr>
      </p:pic>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3071610"/>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Beyanname Üzerinde Zarar Olsa veya İstisna Uygulaması Zarara Sebebiyet Verse Dahi 2017 yılı Beyannamesi Üzerinde Uygulanabilecek İstisnalar;</a:t>
            </a:r>
          </a:p>
          <a:p>
            <a:pPr algn="just">
              <a:lnSpc>
                <a:spcPct val="80000"/>
              </a:lnSpc>
            </a:pPr>
            <a:endParaRPr lang="tr-TR" sz="1400" dirty="0">
              <a:solidFill>
                <a:srgbClr val="000000"/>
              </a:solidFill>
            </a:endParaRPr>
          </a:p>
          <a:p>
            <a:pPr marL="285750" indent="-285750" algn="just">
              <a:lnSpc>
                <a:spcPct val="80000"/>
              </a:lnSpc>
              <a:buFont typeface="Arial" panose="020B0604020202020204" pitchFamily="34" charset="0"/>
              <a:buChar char="•"/>
            </a:pPr>
            <a:r>
              <a:rPr lang="tr-TR" sz="1200" dirty="0">
                <a:solidFill>
                  <a:srgbClr val="000000"/>
                </a:solidFill>
              </a:rPr>
              <a:t>Okul öncesi eğitim, ilköğretim, özel eğitim ve orta öğretim özel okulları ile Bakanlar Kurulunca vergi muafiyeti tanınan vakıflara veya kamu yararına çalışan derneklere bağlı rehabilitasyon merkezlerinin işletilmesinden, ilgili Bakanlığın görüşü alınmak suretiyle Maliye Bakanlığının belirleyeceği usuller çerçevesinde beş hesap dönemi itibarıyla elde edilen kazançlar (KVK Md. 5/1-ı), </a:t>
            </a:r>
          </a:p>
          <a:p>
            <a:pPr marL="285750" indent="-285750" algn="just">
              <a:lnSpc>
                <a:spcPct val="80000"/>
              </a:lnSpc>
              <a:buFont typeface="Arial" panose="020B0604020202020204" pitchFamily="34" charset="0"/>
              <a:buChar char="•"/>
            </a:pPr>
            <a:r>
              <a:rPr lang="tr-TR" sz="1200" dirty="0">
                <a:solidFill>
                  <a:srgbClr val="000000"/>
                </a:solidFill>
              </a:rPr>
              <a:t>Her türlü taşınır ve taşınmaz malların 6361 sayılı Kanun kapsamında geri kiralama amacıyla ve sözleşme sonunda geri alınması şartıyla, kurumlar tarafından finansal kiralama şirketleri, katılım bankaları ile kalkınma ve yatırım bankalarına satışından doğan kazançlar ve bu kurumlarca söz konusu varlıkların devralındığı kuruma kira süresi sonunda devrinden doğan kazançlar (KVK Md. 5/1-j),  </a:t>
            </a:r>
          </a:p>
          <a:p>
            <a:pPr marL="285750" indent="-285750" algn="just">
              <a:lnSpc>
                <a:spcPct val="80000"/>
              </a:lnSpc>
              <a:buFont typeface="Arial" panose="020B0604020202020204" pitchFamily="34" charset="0"/>
              <a:buChar char="•"/>
            </a:pPr>
            <a:r>
              <a:rPr lang="tr-TR" sz="1200" dirty="0">
                <a:solidFill>
                  <a:srgbClr val="000000"/>
                </a:solidFill>
              </a:rPr>
              <a:t>Her türlü varlık ve hakların, kaynak kuruluşlarca, kira sertifikası ihracı amacıyla ve sözleşme sonunda geri alınması şartıyla varlık kiralama şirketlerine satışı ile varlık kiralama şirketlerince bu varlıkların devralındığı kuruma satışından doğan kazançlar (KVK Md. 5/1-k),</a:t>
            </a:r>
          </a:p>
          <a:p>
            <a:pPr marL="285750" indent="-285750" algn="just">
              <a:lnSpc>
                <a:spcPct val="80000"/>
              </a:lnSpc>
              <a:buFont typeface="Arial" panose="020B0604020202020204" pitchFamily="34" charset="0"/>
              <a:buChar char="•"/>
            </a:pPr>
            <a:r>
              <a:rPr lang="tr-TR" sz="1200" dirty="0">
                <a:solidFill>
                  <a:srgbClr val="000000"/>
                </a:solidFill>
              </a:rPr>
              <a:t>Serbest bölgelerde elde edilen kazançlar (3218 Sayılı Kanun Geç. Md. 3/a),</a:t>
            </a:r>
          </a:p>
          <a:p>
            <a:pPr marL="285750" indent="-285750" algn="just">
              <a:lnSpc>
                <a:spcPct val="80000"/>
              </a:lnSpc>
              <a:buFont typeface="Arial" panose="020B0604020202020204" pitchFamily="34" charset="0"/>
              <a:buChar char="•"/>
            </a:pPr>
            <a:r>
              <a:rPr lang="tr-TR" sz="1200" dirty="0">
                <a:solidFill>
                  <a:srgbClr val="000000"/>
                </a:solidFill>
              </a:rPr>
              <a:t>Teknoloji geliştirme bölgelerinde elde edilen kazançlar (4691 sayılı Kanun Geçici Md. 2), </a:t>
            </a:r>
          </a:p>
          <a:p>
            <a:pPr marL="285750" indent="-285750" algn="just">
              <a:lnSpc>
                <a:spcPct val="80000"/>
              </a:lnSpc>
              <a:buFont typeface="Arial" panose="020B0604020202020204" pitchFamily="34" charset="0"/>
              <a:buChar char="•"/>
            </a:pPr>
            <a:r>
              <a:rPr lang="tr-TR" sz="1200" dirty="0">
                <a:solidFill>
                  <a:srgbClr val="000000"/>
                </a:solidFill>
              </a:rPr>
              <a:t>Türk Uluslararası Gemi Siciline kayıtlı gemilerin işletilmesinden ve devrinden elde edilen kazançlar (4490 sayılı Kanun),</a:t>
            </a:r>
          </a:p>
          <a:p>
            <a:pPr marL="285750" indent="-285750" algn="just">
              <a:lnSpc>
                <a:spcPct val="80000"/>
              </a:lnSpc>
              <a:buFont typeface="Arial" panose="020B0604020202020204" pitchFamily="34" charset="0"/>
              <a:buChar char="•"/>
            </a:pPr>
            <a:r>
              <a:rPr lang="tr-TR" sz="1200" dirty="0">
                <a:solidFill>
                  <a:srgbClr val="000000"/>
                </a:solidFill>
              </a:rPr>
              <a:t>31.12.2018 tarihine kadar 5300 sayılı Kanun kapsamındaki tarımsal ürün senetlerinin elden çıkarılmasından doğan kazançlar (GVK Geç. Md.76),  </a:t>
            </a:r>
          </a:p>
          <a:p>
            <a:pPr marL="285750" indent="-285750" algn="just">
              <a:lnSpc>
                <a:spcPct val="80000"/>
              </a:lnSpc>
              <a:buFont typeface="Arial" panose="020B0604020202020204" pitchFamily="34" charset="0"/>
              <a:buChar char="•"/>
            </a:pPr>
            <a:r>
              <a:rPr lang="tr-TR" sz="1200" dirty="0">
                <a:solidFill>
                  <a:srgbClr val="000000"/>
                </a:solidFill>
              </a:rPr>
              <a:t>Türkiye’de gerçekleştirilen araştırma, geliştirme ve yenilik faaliyetleri ile yazılım faaliyetleri sonucunda ortaya çıkan buluşlardan sağlanan bazı kazanç unsurlarının  % 50’si (KVK Ek Md.5/B),</a:t>
            </a:r>
          </a:p>
          <a:p>
            <a:pPr marL="285750" indent="-285750" algn="just">
              <a:lnSpc>
                <a:spcPct val="80000"/>
              </a:lnSpc>
              <a:buFont typeface="Arial" panose="020B0604020202020204" pitchFamily="34" charset="0"/>
              <a:buChar char="•"/>
            </a:pPr>
            <a:r>
              <a:rPr lang="tr-TR" sz="1200" dirty="0">
                <a:solidFill>
                  <a:srgbClr val="000000"/>
                </a:solidFill>
              </a:rPr>
              <a:t>Uluslararası anlaşmalarla sağlanan istisnalar ile diğer istisna ve indirimler,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2654519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2579168"/>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Geçmiş Yıllar Zarar Mahsubu;</a:t>
            </a:r>
          </a:p>
          <a:p>
            <a:pPr algn="just">
              <a:lnSpc>
                <a:spcPct val="80000"/>
              </a:lnSpc>
            </a:pPr>
            <a:endParaRPr lang="tr-TR" sz="16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Kurumlar vergisi beyannamesi üzerinde “zarar olsa dahi indirilecek istisnalar”  uygulandıktan sonra geçmiş yıl zararlarının mahsubu yapılır.  </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Bilindiği üzere zarar mahsubu, </a:t>
            </a:r>
            <a:r>
              <a:rPr lang="tr-TR" sz="1400" dirty="0" err="1">
                <a:solidFill>
                  <a:srgbClr val="000000"/>
                </a:solidFill>
              </a:rPr>
              <a:t>KVK’nın</a:t>
            </a:r>
            <a:r>
              <a:rPr lang="tr-TR" sz="1400" dirty="0">
                <a:solidFill>
                  <a:srgbClr val="000000"/>
                </a:solidFill>
              </a:rPr>
              <a:t> “Zarar mahsubu” başlıklı 9 uncu maddesinde düzenlenmiştir. Mahsup yapılabilmesi için istisnaların uygulanmasından sonra pozitif bir rakamın kalmış olması gerekir. İstisna uygulaması sonrası kalan tutar negatif ise zarar mahsubu yapılamaz. Bu negatif tutar gelecek döneme devreden cari yıl mali zarar tutarını gösterir. </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Mahsuba konu edilecek zararlar bilançoda görünen ticari zararlar değil, yukarıda açıklandığı üzere mali zararlardır. Yani ilgili yılların ticari kar veya zarar rakamına </a:t>
            </a:r>
            <a:r>
              <a:rPr lang="tr-TR" sz="1400" dirty="0" err="1">
                <a:solidFill>
                  <a:srgbClr val="000000"/>
                </a:solidFill>
              </a:rPr>
              <a:t>KKEG’ler</a:t>
            </a:r>
            <a:r>
              <a:rPr lang="tr-TR" sz="1400" dirty="0">
                <a:solidFill>
                  <a:srgbClr val="000000"/>
                </a:solidFill>
              </a:rPr>
              <a:t> ilave edildikten ve zarar olsa dahi indirilecek istisnalar ile diğer indirimler uygulandıktan sonra bulunan rakam, başka bir deyişle beyanname üzerinde oluşan zarar tutarı mahsuba esas alınacaktır. </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995319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2923877"/>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 Kazancın Bulunması Halinde İndirilecek İstisna ve İndirimler;</a:t>
            </a:r>
          </a:p>
          <a:p>
            <a:pPr algn="just">
              <a:lnSpc>
                <a:spcPct val="80000"/>
              </a:lnSpc>
            </a:pPr>
            <a:endParaRPr lang="tr-TR" sz="16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Kooperatif </a:t>
            </a:r>
            <a:r>
              <a:rPr lang="tr-TR" sz="1400" dirty="0" err="1">
                <a:solidFill>
                  <a:srgbClr val="000000"/>
                </a:solidFill>
              </a:rPr>
              <a:t>risturn</a:t>
            </a:r>
            <a:r>
              <a:rPr lang="tr-TR" sz="1400" dirty="0">
                <a:solidFill>
                  <a:srgbClr val="000000"/>
                </a:solidFill>
              </a:rPr>
              <a:t> istisnası  (KVK Md. 5/1-i),</a:t>
            </a:r>
          </a:p>
          <a:p>
            <a:pPr algn="just">
              <a:lnSpc>
                <a:spcPct val="80000"/>
              </a:lnSpc>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Ar-Ge indirimi (6728 sayılı Kanun ile 09.08.2016 tarihinden geçerli olmak üzere Ar-Ge indirimini tanımlayan </a:t>
            </a:r>
            <a:r>
              <a:rPr lang="tr-TR" sz="1400" dirty="0" err="1">
                <a:solidFill>
                  <a:srgbClr val="000000"/>
                </a:solidFill>
              </a:rPr>
              <a:t>KVK‘nın</a:t>
            </a:r>
            <a:r>
              <a:rPr lang="tr-TR" sz="1400" dirty="0">
                <a:solidFill>
                  <a:srgbClr val="000000"/>
                </a:solidFill>
              </a:rPr>
              <a:t> 10. maddesinin birinci fıkrasının (a) bendi yürürlükten kaldırılmıştır. Ancak 5746 sayılı Kanun kapsamında Ar-Ge indirimi uygulaması devam etmektedir.),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Sponsorluk harcamaları (KVK Md.10/1-b),</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Genel ve özel bütçeli kamu idarelerine, il özel idarelerine, belediyelere ve köylere, Bakanlar Kurulunca vergi muafiyeti tanınan vakıflara, kamu menfaatlerine yararlı sayılan derneklere ve bilimsel araştırma ve geliştirme faaliyetlerinde bulunan kurum ve kuruluşlara makbuz karşılığında yapılan o yıla ait kurum kazancının % 5'i ile sınırlı olarak indirim imkanı bulunan bağış ve yardımlar (KVK Md.10/1-c), </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(Kurum Kazancı = Ticari Bilanço Karı – İştirak Kazancı İstisnası – Geçmiş Yıllar Zararları)</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3840015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3071610"/>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 Kazancın Bulunması Halinde İndirilecek İstisna ve İndirimler;</a:t>
            </a:r>
          </a:p>
          <a:p>
            <a:pPr algn="just">
              <a:lnSpc>
                <a:spcPct val="80000"/>
              </a:lnSpc>
            </a:pPr>
            <a:endParaRPr lang="tr-TR" sz="16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Yukarıda sayılan kurum ve kuruluşlara bağışlanan okul, sağlık tesisi, öğrenci yurdu, yetiştirme yurdu, çocuk yuvası, huzurevi, bakım ve rehabilitasyon merkezi ile mülki idare amirlerinin izni ve denetimine tabi olarak yaptırılacak ibadethaneler ve Diyanet İşleri Başkanlığı denetiminde yaygın din eğitimi verilen tesislerin ve Gençlik ve Spor Bakanlığına ait gençlik merkezleri ile gençlik ve izcilik kamplarının inşası dolayısıyla yapılan harcamalar veya bu tesislerin inşası için bu kuruluşlara yapılan her türlü bağış ve yardımlar ile mevcut tesislerin faaliyetlerini devam ettirebilmeleri için yapılan her türlü nakdî ve aynî bağış ve yardımların tamamı (KVK Md.10/1-ç),  </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Kültür ve turizm amaçlı bağış ve yardımlar (KVK Md.10/1-d),  </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Başbakanlıkça veya Bakanlar Kurulunca başlatılan yardım kampanyalarına makbuz karşılığı yapılan ayni ve nakdî bağışların tamamı (KVK Md.10/1-e),  </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İktisadi işletmeleri hariç, Türk Kızılay Derneği’ne ve Türkiye Yeşilay Cemiyeti’ne makbuz karşılığı yapılan nakdi bağış ve yardımların tamamı (KVK Md.10/1-f),</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Girişim sermayesi fonu olarak ayrılan tutarların beyan edilen gelirin %10'unu aşmayan kısmı (KVK Md. 10/1-g),</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3279787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2271391"/>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 Kazancın Bulunması Halinde İndirilecek İstisna ve İndirimler;</a:t>
            </a:r>
          </a:p>
          <a:p>
            <a:pPr algn="just">
              <a:lnSpc>
                <a:spcPct val="80000"/>
              </a:lnSpc>
            </a:pPr>
            <a:endParaRPr lang="tr-TR" sz="16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Türkiye'de yerleşmiş olmayan kişilerle, işyeri, kanuni ve iş merkezi yurt dışında bulunanlara Türkiye'de verilen ve münhasıran yurt dışında yararlanılan mimarlık, mühendislik, tasarım, yazılım, tıbbi raporlama, muhasebe kaydı tutma, çağrı merkezi, ürün testi, sertifikasyon, veri saklama, veri işleme, veri analizi ve ilgili bakanlıkların görüşü alınmak suretiyle Maliye Bakanlığınca belirlenen mesleki eğitim alanlarında faaliyette bulunan hizmet işletmeleri ile ilgili bakanlığın izni ve denetimine tabi olarak eğitim ve sağlık alanında faaliyet gösteren ve Türkiye'de yerleşmiş olmayan kişilere hizmet veren işletmelerin münhasıran bu faaliyetlerinden elde ettikleri kazancın %50'si (KVK Md. 10/1-ğ),   </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5378 sayılı Engelliler Hakkında Kanuna göre kurulan korumalı işyerlerinde istihdam edilen ve iş gücü piyasasına kazandırılmaları güç olan zihinsel veya ruhsal engelli çalışanlar için diğer kişi ve kurumlarca karşılanan tutar dâhil yapılan ücret ödemelerinin yıllık brüt tutarının % 100’'ü oranında korumalı işyeri indirimi (İndirim, her bir engelli çalışan için azami beş yıl süre ile uygulanır ve yıllık olarak indirilecek tutar, her bir engelli çalışan için asgari ücretin yıllık brüt tutarının % 150'sini aşamaz.) (KVK Md. 10/1-h),</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24094914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1951303"/>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 Kazancın Bulunması Halinde İndirilecek İstisna ve İndirimler;</a:t>
            </a:r>
          </a:p>
          <a:p>
            <a:pPr algn="just">
              <a:lnSpc>
                <a:spcPct val="80000"/>
              </a:lnSpc>
            </a:pPr>
            <a:endParaRPr lang="tr-TR" sz="16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Nakit sermaye artırımında faiz indirimi (KVK Md. 10/1-ı),</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(Nakit Sermaye Artırım Tutarı x Ticari Krediler Faiz Oranı x Faiz İndirim Oranı x Süre)</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Yatırım indirimi,</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Özel kanunlar uyarınca kurum kazancından indirilebilecek diğer bağış ve yardımlar,</a:t>
            </a:r>
          </a:p>
          <a:p>
            <a:pPr marL="285750" indent="-285750" algn="just">
              <a:lnSpc>
                <a:spcPct val="80000"/>
              </a:lnSpc>
              <a:buFont typeface="Arial" panose="020B0604020202020204" pitchFamily="34" charset="0"/>
              <a:buChar char="•"/>
            </a:pPr>
            <a:endParaRPr lang="tr-TR" sz="1300" dirty="0">
              <a:solidFill>
                <a:srgbClr val="000000"/>
              </a:solidFill>
            </a:endParaRPr>
          </a:p>
          <a:p>
            <a:pPr marL="285750" indent="-285750" algn="just">
              <a:lnSpc>
                <a:spcPct val="80000"/>
              </a:lnSpc>
              <a:buFont typeface="Arial" panose="020B0604020202020204" pitchFamily="34" charset="0"/>
              <a:buChar char="•"/>
            </a:pPr>
            <a:r>
              <a:rPr lang="tr-TR" sz="1300" dirty="0">
                <a:solidFill>
                  <a:srgbClr val="000000"/>
                </a:solidFill>
              </a:rPr>
              <a:t>Diğer indirim ve istisnalar.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352041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14294" y="757071"/>
            <a:ext cx="9143999" cy="3416320"/>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Vergi İndirimi Uygulaması;</a:t>
            </a:r>
          </a:p>
          <a:p>
            <a:pPr algn="just">
              <a:lnSpc>
                <a:spcPct val="80000"/>
              </a:lnSpc>
            </a:pPr>
            <a:endParaRPr lang="tr-TR" sz="16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Vergi indirimine ilişkin şartları haiz mükellefler, yıllık gelir veya kurumlar vergisi beyannameleri üzerinden hesaplanan gelir veya kurumlar vergisinin %5'i oranında vergi indirimi tutarını hesaplayacaktır. Vergi indirimi tutarı, her hal ve takdirde 1 milyon Türk lirasından fazla olamayacaktır. Bu suretle hesaplanan vergi indirimi tutarı, öncelikle bu beyannameler üzerinden ödenmesi gereken gelir veya kurumlar vergisinden indirilebilecektir. Vergi indirimi tutarının ödenmesi gereken vergiden fazla olması halinde ise kalan tutar, yıllık gelir veya kurumlar vergisi beyannamesinin verilmesi gereken tarihi izleyen bir tam yıl içinde mükellefin beyanı üzerine tahakkuk eden diğer vergilerinden mahsup edilebilecektir. Bu süre içerisinde mahsup edilemeyen tutarlar </a:t>
            </a:r>
            <a:r>
              <a:rPr lang="tr-TR" sz="1400" dirty="0" err="1">
                <a:solidFill>
                  <a:srgbClr val="000000"/>
                </a:solidFill>
              </a:rPr>
              <a:t>red</a:t>
            </a:r>
            <a:r>
              <a:rPr lang="tr-TR" sz="1400" dirty="0">
                <a:solidFill>
                  <a:srgbClr val="000000"/>
                </a:solidFill>
              </a:rPr>
              <a:t> ve iade edilmeyecektir.</a:t>
            </a:r>
          </a:p>
          <a:p>
            <a:pPr marL="285750" indent="-285750" algn="just">
              <a:lnSpc>
                <a:spcPct val="80000"/>
              </a:lnSpc>
              <a:buFont typeface="Arial" panose="020B0604020202020204" pitchFamily="34" charset="0"/>
              <a:buChar char="•"/>
            </a:pPr>
            <a:endParaRPr lang="tr-TR" sz="1400" dirty="0">
              <a:solidFill>
                <a:srgbClr val="000000"/>
              </a:solidFill>
            </a:endParaRPr>
          </a:p>
          <a:p>
            <a:r>
              <a:rPr lang="tr-TR" b="1" u="sng" dirty="0">
                <a:solidFill>
                  <a:srgbClr val="000000"/>
                </a:solidFill>
                <a:effectLst>
                  <a:outerShdw blurRad="38100" dist="38100" dir="2700000" algn="tl">
                    <a:srgbClr val="000000">
                      <a:alpha val="43137"/>
                    </a:srgbClr>
                  </a:outerShdw>
                </a:effectLst>
              </a:rPr>
              <a:t>Vergi İndirimi Kapsamı;</a:t>
            </a:r>
          </a:p>
          <a:p>
            <a:endParaRPr lang="tr-TR" sz="1400" i="1" u="sng" dirty="0">
              <a:solidFill>
                <a:srgbClr val="C00000"/>
              </a:solidFill>
            </a:endParaRPr>
          </a:p>
          <a:p>
            <a:pPr marL="285750" indent="-285750" algn="just">
              <a:buFont typeface="Arial" panose="020B0604020202020204" pitchFamily="34" charset="0"/>
              <a:buChar char="•"/>
            </a:pPr>
            <a:r>
              <a:rPr lang="tr-TR" sz="1400" dirty="0">
                <a:solidFill>
                  <a:srgbClr val="000000"/>
                </a:solidFill>
              </a:rPr>
              <a:t>Düzenlemede belirtilen diğer şartları taşımaları kaydıyla vergi indiriminden;</a:t>
            </a:r>
          </a:p>
          <a:p>
            <a:pPr marL="285750" indent="-285750" algn="just">
              <a:buFont typeface="Arial" panose="020B0604020202020204" pitchFamily="34" charset="0"/>
              <a:buChar char="•"/>
            </a:pPr>
            <a:r>
              <a:rPr lang="tr-TR" sz="1400" dirty="0">
                <a:solidFill>
                  <a:srgbClr val="000000"/>
                </a:solidFill>
              </a:rPr>
              <a:t>Ticari, zirai veya mesleki faaliyeti nedeniyle gelir vergisi mükellefi olanlar,</a:t>
            </a:r>
          </a:p>
          <a:p>
            <a:pPr marL="285750" indent="-285750" algn="just">
              <a:buFont typeface="Arial" panose="020B0604020202020204" pitchFamily="34" charset="0"/>
              <a:buChar char="•"/>
            </a:pPr>
            <a:r>
              <a:rPr lang="tr-TR" sz="1400" dirty="0">
                <a:solidFill>
                  <a:srgbClr val="000000"/>
                </a:solidFill>
              </a:rPr>
              <a:t>Finans ve bankacılık sektörlerinde faaliyet gösterenler, sigorta ve reasürans şirketleri, emeklilik şirketleri ve emeklilik yatırım fonları hariç olmak üzere kurumlar vergisi mükellefleri yararlanabileceklerdir.</a:t>
            </a:r>
          </a:p>
          <a:p>
            <a:pPr marL="285750" indent="-285750" algn="just">
              <a:lnSpc>
                <a:spcPct val="80000"/>
              </a:lnSpc>
              <a:buFont typeface="Arial" panose="020B0604020202020204" pitchFamily="34" charset="0"/>
              <a:buChar char="•"/>
            </a:pPr>
            <a:endParaRPr lang="tr-TR" sz="1400" dirty="0">
              <a:solidFill>
                <a:srgbClr val="000000"/>
              </a:solidFill>
            </a:endParaRP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77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Vergiye Uyumlu Mükelleflere Vergi İndirimi Uygulaması:</a:t>
            </a:r>
            <a:endParaRPr lang="tr-TR" sz="2400" dirty="0"/>
          </a:p>
        </p:txBody>
      </p:sp>
    </p:spTree>
    <p:extLst>
      <p:ext uri="{BB962C8B-B14F-4D97-AF65-F5344CB8AC3E}">
        <p14:creationId xmlns:p14="http://schemas.microsoft.com/office/powerpoint/2010/main" val="2371650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14294" y="757071"/>
            <a:ext cx="9143999" cy="3416320"/>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Örnek Uygulama:</a:t>
            </a:r>
            <a:endParaRPr lang="tr-TR" sz="1600" dirty="0">
              <a:solidFill>
                <a:srgbClr val="000000"/>
              </a:solidFill>
            </a:endParaRPr>
          </a:p>
          <a:p>
            <a:pPr algn="just">
              <a:lnSpc>
                <a:spcPct val="80000"/>
              </a:lnSpc>
            </a:pPr>
            <a:endParaRPr lang="tr-TR" sz="1400" dirty="0">
              <a:solidFill>
                <a:srgbClr val="000000"/>
              </a:solidFill>
            </a:endParaRPr>
          </a:p>
          <a:p>
            <a:pPr algn="just">
              <a:lnSpc>
                <a:spcPct val="80000"/>
              </a:lnSpc>
            </a:pPr>
            <a:r>
              <a:rPr lang="tr-TR" sz="1400" b="1" u="sng" dirty="0">
                <a:solidFill>
                  <a:srgbClr val="000000"/>
                </a:solidFill>
              </a:rPr>
              <a:t>Veriler:</a:t>
            </a:r>
          </a:p>
          <a:p>
            <a:pPr algn="just">
              <a:lnSpc>
                <a:spcPct val="80000"/>
              </a:lnSpc>
            </a:pPr>
            <a:endParaRPr lang="tr-TR" sz="1400" b="1" u="sng"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(X) A.Ş.'</a:t>
            </a:r>
            <a:r>
              <a:rPr lang="tr-TR" sz="1400" dirty="0" err="1">
                <a:solidFill>
                  <a:srgbClr val="000000"/>
                </a:solidFill>
              </a:rPr>
              <a:t>nin</a:t>
            </a:r>
            <a:r>
              <a:rPr lang="tr-TR" sz="1400" dirty="0">
                <a:solidFill>
                  <a:srgbClr val="000000"/>
                </a:solidFill>
              </a:rPr>
              <a:t> 31 Aralık 2017 tarihli bilanço ve gelir tablosunda yer alan dönem kârı 3.080.000 TL'dir. (Vergi karşılığı ayrılmamıştır.)</a:t>
            </a:r>
          </a:p>
          <a:p>
            <a:pPr marL="285750" indent="-285750" algn="just">
              <a:lnSpc>
                <a:spcPct val="80000"/>
              </a:lnSpc>
              <a:buFont typeface="Arial" panose="020B0604020202020204" pitchFamily="34" charset="0"/>
              <a:buChar char="•"/>
            </a:pPr>
            <a:r>
              <a:rPr lang="tr-TR" sz="1400" dirty="0">
                <a:solidFill>
                  <a:srgbClr val="000000"/>
                </a:solidFill>
              </a:rPr>
              <a:t>Kurum kayıtlarında yer alan, kıdem tazminatı karşılığı, ödenen özel iletişim vergileri, binek otomobillere ilişkin ödenen motorlu taşıt vergileri, belgesiz giderler gibi kanunen kabul edilmeyen giderlerinin toplamı 125.000 TL'dir.</a:t>
            </a:r>
          </a:p>
          <a:p>
            <a:pPr marL="285750" indent="-285750" algn="just">
              <a:lnSpc>
                <a:spcPct val="80000"/>
              </a:lnSpc>
              <a:buFont typeface="Arial" panose="020B0604020202020204" pitchFamily="34" charset="0"/>
              <a:buChar char="•"/>
            </a:pPr>
            <a:r>
              <a:rPr lang="tr-TR" sz="1400" dirty="0">
                <a:solidFill>
                  <a:srgbClr val="000000"/>
                </a:solidFill>
              </a:rPr>
              <a:t>(X) A.Ş. sermayesine iştirak ettiği (X) Ticaret A.Ş.'</a:t>
            </a:r>
            <a:r>
              <a:rPr lang="tr-TR" sz="1400" dirty="0" err="1">
                <a:solidFill>
                  <a:srgbClr val="000000"/>
                </a:solidFill>
              </a:rPr>
              <a:t>nin</a:t>
            </a:r>
            <a:r>
              <a:rPr lang="tr-TR" sz="1400" dirty="0">
                <a:solidFill>
                  <a:srgbClr val="000000"/>
                </a:solidFill>
              </a:rPr>
              <a:t> kâr dağıtım kararına istinaden 1 Nisan 2017 tarihinde aldığı 80.000 TL nakit temettüyü gelir olarak kayıtlarına intikal ettirmiştir.</a:t>
            </a:r>
          </a:p>
          <a:p>
            <a:pPr marL="285750" indent="-285750" algn="just">
              <a:lnSpc>
                <a:spcPct val="80000"/>
              </a:lnSpc>
              <a:buFont typeface="Arial" panose="020B0604020202020204" pitchFamily="34" charset="0"/>
              <a:buChar char="•"/>
            </a:pPr>
            <a:r>
              <a:rPr lang="tr-TR" sz="1400" dirty="0">
                <a:solidFill>
                  <a:srgbClr val="000000"/>
                </a:solidFill>
              </a:rPr>
              <a:t>Kurumun 2015 yılından kaynaklanan 1.050.000 TL tutarında geçmiş yıl zararı bulunmaktadır. (Bu tutar şirketin beyannamesi ve bilançosunda yer almaktadır.)</a:t>
            </a:r>
          </a:p>
          <a:p>
            <a:pPr marL="285750" indent="-285750" algn="just">
              <a:lnSpc>
                <a:spcPct val="80000"/>
              </a:lnSpc>
              <a:buFont typeface="Arial" panose="020B0604020202020204" pitchFamily="34" charset="0"/>
              <a:buChar char="•"/>
            </a:pPr>
            <a:r>
              <a:rPr lang="tr-TR" sz="1400" dirty="0">
                <a:solidFill>
                  <a:srgbClr val="000000"/>
                </a:solidFill>
              </a:rPr>
              <a:t>Mükellef kurum 18 Şubat 2015 tarihinde 1.500.000 TL bedel ödeyerek iştirak ettiği şirketin hisselerini 12 Haziran 2017 tarihinde 2.940.000 TL'ye satmıştır. Bu satıştan oluşan 1.440.000 TL (2.940.000 - 1.500.000) tutarındaki kâr, 2017 yılında gelir kayıtlarına intikal ettirilmiştir. Kurumlar Vergisi Kanunu uyarınca istisna olarak değerlendirilecek olan kazancın % 75'lik kısmı (1.080.000 TL), 2017 yılına ilişkin kurumlar vergisi beyannamesinin verilme tarihine kadar "549 Özel Fonlar" hesabına alınmıştır.</a:t>
            </a:r>
          </a:p>
          <a:p>
            <a:pPr marL="285750" indent="-285750" algn="just">
              <a:lnSpc>
                <a:spcPct val="80000"/>
              </a:lnSpc>
              <a:buFont typeface="Arial" panose="020B0604020202020204" pitchFamily="34" charset="0"/>
              <a:buChar char="•"/>
            </a:pPr>
            <a:r>
              <a:rPr lang="tr-TR" sz="1400" dirty="0">
                <a:solidFill>
                  <a:srgbClr val="000000"/>
                </a:solidFill>
              </a:rPr>
              <a:t>Kurumun bünyesinde gerçekleştirdiği Ar-Ge faaliyetleri ile ilgili olarak 5746 sayılı Kanun kapsamında indirebileceği Ar-Ge tutarı 600.000 TL'dir.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77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Vergiye Uyumlu Mükelleflere Vergi İndirimi Uygulaması:</a:t>
            </a:r>
            <a:endParaRPr lang="tr-TR" sz="2400" dirty="0"/>
          </a:p>
        </p:txBody>
      </p:sp>
    </p:spTree>
    <p:extLst>
      <p:ext uri="{BB962C8B-B14F-4D97-AF65-F5344CB8AC3E}">
        <p14:creationId xmlns:p14="http://schemas.microsoft.com/office/powerpoint/2010/main" val="18098723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77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Vergiye Uyumlu Mükelleflere Vergi İndirimi Uygulaması:</a:t>
            </a:r>
            <a:endParaRPr lang="tr-TR" sz="2400" dirty="0"/>
          </a:p>
        </p:txBody>
      </p:sp>
      <p:graphicFrame>
        <p:nvGraphicFramePr>
          <p:cNvPr id="4" name="İçerik Yer Tutucusu 9">
            <a:extLst>
              <a:ext uri="{FF2B5EF4-FFF2-40B4-BE49-F238E27FC236}">
                <a16:creationId xmlns:a16="http://schemas.microsoft.com/office/drawing/2014/main" id="{06FACEE7-0407-49A5-8C12-FF042C9856F5}"/>
              </a:ext>
            </a:extLst>
          </p:cNvPr>
          <p:cNvGraphicFramePr>
            <a:graphicFrameLocks/>
          </p:cNvGraphicFramePr>
          <p:nvPr>
            <p:extLst>
              <p:ext uri="{D42A27DB-BD31-4B8C-83A1-F6EECF244321}">
                <p14:modId xmlns:p14="http://schemas.microsoft.com/office/powerpoint/2010/main" val="3843390085"/>
              </p:ext>
            </p:extLst>
          </p:nvPr>
        </p:nvGraphicFramePr>
        <p:xfrm>
          <a:off x="907080" y="739290"/>
          <a:ext cx="7287131" cy="3229842"/>
        </p:xfrm>
        <a:graphic>
          <a:graphicData uri="http://schemas.openxmlformats.org/drawingml/2006/table">
            <a:tbl>
              <a:tblPr/>
              <a:tblGrid>
                <a:gridCol w="566776">
                  <a:extLst>
                    <a:ext uri="{9D8B030D-6E8A-4147-A177-3AD203B41FA5}">
                      <a16:colId xmlns:a16="http://schemas.microsoft.com/office/drawing/2014/main" val="20000"/>
                    </a:ext>
                  </a:extLst>
                </a:gridCol>
                <a:gridCol w="4129375">
                  <a:extLst>
                    <a:ext uri="{9D8B030D-6E8A-4147-A177-3AD203B41FA5}">
                      <a16:colId xmlns:a16="http://schemas.microsoft.com/office/drawing/2014/main" val="20001"/>
                    </a:ext>
                  </a:extLst>
                </a:gridCol>
                <a:gridCol w="1295490">
                  <a:extLst>
                    <a:ext uri="{9D8B030D-6E8A-4147-A177-3AD203B41FA5}">
                      <a16:colId xmlns:a16="http://schemas.microsoft.com/office/drawing/2014/main" val="20002"/>
                    </a:ext>
                  </a:extLst>
                </a:gridCol>
                <a:gridCol w="1295490">
                  <a:extLst>
                    <a:ext uri="{9D8B030D-6E8A-4147-A177-3AD203B41FA5}">
                      <a16:colId xmlns:a16="http://schemas.microsoft.com/office/drawing/2014/main" val="20003"/>
                    </a:ext>
                  </a:extLst>
                </a:gridCol>
              </a:tblGrid>
              <a:tr h="211109">
                <a:tc>
                  <a:txBody>
                    <a:bodyPr/>
                    <a:lstStyle/>
                    <a:p>
                      <a:pPr algn="l"/>
                      <a:r>
                        <a:rPr lang="tr-TR" sz="1200" dirty="0">
                          <a:effectLst/>
                          <a:latin typeface="+mn-lt"/>
                        </a:rPr>
                        <a:t>1</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gridSpan="2">
                  <a:txBody>
                    <a:bodyPr/>
                    <a:lstStyle/>
                    <a:p>
                      <a:pPr algn="l"/>
                      <a:r>
                        <a:rPr lang="tr-TR" sz="1200" dirty="0">
                          <a:effectLst/>
                          <a:latin typeface="+mn-lt"/>
                        </a:rPr>
                        <a:t>Ticari bilanço kârı</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hMerge="1">
                  <a:txBody>
                    <a:bodyPr/>
                    <a:lstStyle/>
                    <a:p>
                      <a:endParaRPr lang="tr-TR"/>
                    </a:p>
                  </a:txBody>
                  <a:tcPr/>
                </a:tc>
                <a:tc>
                  <a:txBody>
                    <a:bodyPr/>
                    <a:lstStyle/>
                    <a:p>
                      <a:pPr algn="r"/>
                      <a:r>
                        <a:rPr lang="tr-TR" sz="1200" dirty="0">
                          <a:effectLst/>
                          <a:latin typeface="+mn-lt"/>
                        </a:rPr>
                        <a:t>3.080.000,00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0"/>
                  </a:ext>
                </a:extLst>
              </a:tr>
              <a:tr h="206945">
                <a:tc>
                  <a:txBody>
                    <a:bodyPr/>
                    <a:lstStyle/>
                    <a:p>
                      <a:pPr algn="l"/>
                      <a:r>
                        <a:rPr lang="tr-TR" sz="1200">
                          <a:effectLst/>
                          <a:latin typeface="+mn-lt"/>
                        </a:rPr>
                        <a:t>2</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gridSpan="2">
                  <a:txBody>
                    <a:bodyPr/>
                    <a:lstStyle/>
                    <a:p>
                      <a:pPr algn="l"/>
                      <a:r>
                        <a:rPr lang="tr-TR" sz="1200" dirty="0">
                          <a:effectLst/>
                          <a:latin typeface="+mn-lt"/>
                        </a:rPr>
                        <a:t>Kanunen kabul edilmeyen giderler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hMerge="1">
                  <a:txBody>
                    <a:bodyPr/>
                    <a:lstStyle/>
                    <a:p>
                      <a:endParaRPr lang="tr-TR"/>
                    </a:p>
                  </a:txBody>
                  <a:tcPr/>
                </a:tc>
                <a:tc>
                  <a:txBody>
                    <a:bodyPr/>
                    <a:lstStyle/>
                    <a:p>
                      <a:pPr algn="r"/>
                      <a:r>
                        <a:rPr lang="tr-TR" sz="1200" dirty="0">
                          <a:effectLst/>
                          <a:latin typeface="+mn-lt"/>
                        </a:rPr>
                        <a:t>125.000,00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1"/>
                  </a:ext>
                </a:extLst>
              </a:tr>
              <a:tr h="206945">
                <a:tc>
                  <a:txBody>
                    <a:bodyPr/>
                    <a:lstStyle/>
                    <a:p>
                      <a:pPr algn="l"/>
                      <a:r>
                        <a:rPr lang="tr-TR" sz="120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 Kayıtlardaki KKEG (KTK, ÖİV, MTV belgesiz </a:t>
                      </a:r>
                      <a:r>
                        <a:rPr lang="tr-TR" sz="1200" dirty="0" err="1">
                          <a:effectLst/>
                          <a:latin typeface="+mn-lt"/>
                        </a:rPr>
                        <a:t>gid</a:t>
                      </a:r>
                      <a:r>
                        <a:rPr lang="tr-TR" sz="1200" dirty="0">
                          <a:effectLst/>
                          <a:latin typeface="+mn-lt"/>
                        </a:rPr>
                        <a:t>. vb.)</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125.000,00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2"/>
                  </a:ext>
                </a:extLst>
              </a:tr>
              <a:tr h="206945">
                <a:tc>
                  <a:txBody>
                    <a:bodyPr/>
                    <a:lstStyle/>
                    <a:p>
                      <a:pPr algn="l"/>
                      <a:r>
                        <a:rPr lang="tr-TR" sz="1200">
                          <a:effectLst/>
                          <a:latin typeface="+mn-lt"/>
                        </a:rPr>
                        <a:t>3</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Zarar olsa dahi indirilecek istisna ve indirimler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1.160.000,00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3"/>
                  </a:ext>
                </a:extLst>
              </a:tr>
              <a:tr h="206945">
                <a:tc>
                  <a:txBody>
                    <a:bodyPr/>
                    <a:lstStyle/>
                    <a:p>
                      <a:pPr algn="l"/>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 İştirak kazancı istisnası (KVK 5/1-a)</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80.000,00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4"/>
                  </a:ext>
                </a:extLst>
              </a:tr>
              <a:tr h="206945">
                <a:tc>
                  <a:txBody>
                    <a:bodyPr/>
                    <a:lstStyle/>
                    <a:p>
                      <a:pPr algn="l"/>
                      <a:r>
                        <a:rPr lang="tr-TR" sz="120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 İştirak hissesi satış kazancının % 75'i (KVK 5/1-e)</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1.080.000,00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5"/>
                  </a:ext>
                </a:extLst>
              </a:tr>
              <a:tr h="206945">
                <a:tc>
                  <a:txBody>
                    <a:bodyPr/>
                    <a:lstStyle/>
                    <a:p>
                      <a:pPr algn="l"/>
                      <a:r>
                        <a:rPr lang="tr-TR" sz="1200" dirty="0">
                          <a:effectLst/>
                          <a:latin typeface="+mn-lt"/>
                        </a:rPr>
                        <a:t>4</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Kâr ve ilaveler toplamı (1 + 2)</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3.205.000,00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6"/>
                  </a:ext>
                </a:extLst>
              </a:tr>
              <a:tr h="206945">
                <a:tc>
                  <a:txBody>
                    <a:bodyPr/>
                    <a:lstStyle/>
                    <a:p>
                      <a:pPr algn="l"/>
                      <a:r>
                        <a:rPr lang="tr-TR" sz="1200" dirty="0">
                          <a:effectLst/>
                          <a:latin typeface="+mn-lt"/>
                        </a:rPr>
                        <a:t>5</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Cari yıla ait zarar ve indirimler toplamı (3)</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1.160.000.00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7"/>
                  </a:ext>
                </a:extLst>
              </a:tr>
              <a:tr h="206945">
                <a:tc>
                  <a:txBody>
                    <a:bodyPr/>
                    <a:lstStyle/>
                    <a:p>
                      <a:pPr algn="l"/>
                      <a:r>
                        <a:rPr lang="tr-TR" sz="1200">
                          <a:effectLst/>
                          <a:latin typeface="+mn-lt"/>
                        </a:rPr>
                        <a:t>6</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Kâr (4 - 5)</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2.045.000,00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8"/>
                  </a:ext>
                </a:extLst>
              </a:tr>
              <a:tr h="206945">
                <a:tc>
                  <a:txBody>
                    <a:bodyPr/>
                    <a:lstStyle/>
                    <a:p>
                      <a:pPr algn="l"/>
                      <a:r>
                        <a:rPr lang="tr-TR" sz="1200">
                          <a:effectLst/>
                          <a:latin typeface="+mn-lt"/>
                        </a:rPr>
                        <a:t>7</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a:effectLst/>
                          <a:latin typeface="+mn-lt"/>
                        </a:rPr>
                        <a:t>Mahsup edilecek geçmiş yıl zararları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1.050.000,00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9"/>
                  </a:ext>
                </a:extLst>
              </a:tr>
              <a:tr h="206945">
                <a:tc>
                  <a:txBody>
                    <a:bodyPr/>
                    <a:lstStyle/>
                    <a:p>
                      <a:pPr algn="l"/>
                      <a:r>
                        <a:rPr lang="tr-TR" sz="1200">
                          <a:effectLst/>
                          <a:latin typeface="+mn-lt"/>
                        </a:rPr>
                        <a:t>8</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a:effectLst/>
                          <a:latin typeface="+mn-lt"/>
                        </a:rPr>
                        <a:t>İndirime esas tutar (6-7)</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995.000,00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0"/>
                  </a:ext>
                </a:extLst>
              </a:tr>
              <a:tr h="206945">
                <a:tc>
                  <a:txBody>
                    <a:bodyPr/>
                    <a:lstStyle/>
                    <a:p>
                      <a:pPr algn="l"/>
                      <a:r>
                        <a:rPr lang="tr-TR" sz="1200">
                          <a:effectLst/>
                          <a:latin typeface="+mn-lt"/>
                        </a:rPr>
                        <a:t>9</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Ar-Ge indirimi (5746 SK)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600.000,00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1"/>
                  </a:ext>
                </a:extLst>
              </a:tr>
              <a:tr h="206945">
                <a:tc>
                  <a:txBody>
                    <a:bodyPr/>
                    <a:lstStyle/>
                    <a:p>
                      <a:pPr algn="l"/>
                      <a:r>
                        <a:rPr lang="tr-TR" sz="1200">
                          <a:effectLst/>
                          <a:latin typeface="+mn-lt"/>
                        </a:rPr>
                        <a:t>10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nn-NO" sz="1200" dirty="0">
                          <a:effectLst/>
                          <a:latin typeface="+mn-lt"/>
                        </a:rPr>
                        <a:t>Kurumlar vergisi matrahı (8 - 9)</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395.000,00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2"/>
                  </a:ext>
                </a:extLst>
              </a:tr>
              <a:tr h="206945">
                <a:tc>
                  <a:txBody>
                    <a:bodyPr/>
                    <a:lstStyle/>
                    <a:p>
                      <a:pPr algn="l"/>
                      <a:r>
                        <a:rPr lang="tr-TR" sz="1200">
                          <a:effectLst/>
                          <a:latin typeface="+mn-lt"/>
                        </a:rPr>
                        <a:t>11</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a:effectLst/>
                          <a:latin typeface="+mn-lt"/>
                        </a:rPr>
                        <a:t>Hesaplanan kurumlar vergisi (10 x % 20)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20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200" dirty="0">
                          <a:effectLst/>
                          <a:latin typeface="+mn-lt"/>
                        </a:rPr>
                        <a:t>79.000,00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0586439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735867"/>
            <a:ext cx="9143999" cy="3440942"/>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Örnek Uygulama:</a:t>
            </a:r>
            <a:endParaRPr lang="tr-TR" sz="1400" dirty="0">
              <a:solidFill>
                <a:srgbClr val="000000"/>
              </a:solidFill>
            </a:endParaRPr>
          </a:p>
          <a:p>
            <a:pPr algn="just">
              <a:lnSpc>
                <a:spcPct val="80000"/>
              </a:lnSpc>
            </a:pPr>
            <a:r>
              <a:rPr lang="tr-TR" sz="1400" b="1" u="sng" dirty="0">
                <a:solidFill>
                  <a:srgbClr val="000000"/>
                </a:solidFill>
              </a:rPr>
              <a:t>Veriler:</a:t>
            </a:r>
          </a:p>
          <a:p>
            <a:pPr algn="just">
              <a:lnSpc>
                <a:spcPct val="80000"/>
              </a:lnSpc>
            </a:pPr>
            <a:endParaRPr lang="tr-TR" sz="1200" b="1" u="sng" dirty="0">
              <a:solidFill>
                <a:srgbClr val="000000"/>
              </a:solidFill>
            </a:endParaRPr>
          </a:p>
          <a:p>
            <a:pPr marL="285750" indent="-285750" algn="just">
              <a:lnSpc>
                <a:spcPct val="80000"/>
              </a:lnSpc>
              <a:buFont typeface="Arial" panose="020B0604020202020204" pitchFamily="34" charset="0"/>
              <a:buChar char="•"/>
            </a:pPr>
            <a:r>
              <a:rPr lang="tr-TR" sz="1200" dirty="0">
                <a:solidFill>
                  <a:srgbClr val="000000"/>
                </a:solidFill>
              </a:rPr>
              <a:t>(X) A.Ş.'</a:t>
            </a:r>
            <a:r>
              <a:rPr lang="tr-TR" sz="1200" dirty="0" err="1">
                <a:solidFill>
                  <a:srgbClr val="000000"/>
                </a:solidFill>
              </a:rPr>
              <a:t>nin</a:t>
            </a:r>
            <a:r>
              <a:rPr lang="tr-TR" sz="1200" dirty="0">
                <a:solidFill>
                  <a:srgbClr val="000000"/>
                </a:solidFill>
              </a:rPr>
              <a:t> 31.12.2017 tarihli gelir tablosunda yer alan dönem karı 1.500.000 TL'dir (Vergi karşılığı ayrılmamıştır).</a:t>
            </a:r>
          </a:p>
          <a:p>
            <a:pPr marL="285750" indent="-285750" algn="just">
              <a:lnSpc>
                <a:spcPct val="80000"/>
              </a:lnSpc>
              <a:buFont typeface="Arial" panose="020B0604020202020204" pitchFamily="34" charset="0"/>
              <a:buChar char="•"/>
            </a:pPr>
            <a:r>
              <a:rPr lang="tr-TR" sz="1200" dirty="0">
                <a:solidFill>
                  <a:srgbClr val="000000"/>
                </a:solidFill>
              </a:rPr>
              <a:t>Kurumun 2013-2014 hesap dönemi kayıtları Maliye Bakanlığı inceleme elemanlarınca incelenmiş ve inceleme sonucunda düzenlenen tutanak mükellef temsilcisi tarafından imzalanmıştır. İnceleme elemanı tarafından hazırlanan rapora istinaden vergi dairesince mükellefe "vergi ve ceza ihbarnamesi" tebliğ edilmiştir. Mükellef uzlaşma talep etmiştir. 2017 yılında uzlaşma sonucu ödenen 100.000 TL kurumlar vergisi, 2.000 TL vergi </a:t>
            </a:r>
            <a:r>
              <a:rPr lang="tr-TR" sz="1200" dirty="0" err="1">
                <a:solidFill>
                  <a:srgbClr val="000000"/>
                </a:solidFill>
              </a:rPr>
              <a:t>ziyaı</a:t>
            </a:r>
            <a:r>
              <a:rPr lang="tr-TR" sz="1200" dirty="0">
                <a:solidFill>
                  <a:srgbClr val="000000"/>
                </a:solidFill>
              </a:rPr>
              <a:t> cezası ve 44.000 TL gecikme faizi gider hesaplarına intikal ettirilmiştir.</a:t>
            </a:r>
          </a:p>
          <a:p>
            <a:pPr marL="285750" indent="-285750" algn="just">
              <a:lnSpc>
                <a:spcPct val="80000"/>
              </a:lnSpc>
              <a:buFont typeface="Arial" panose="020B0604020202020204" pitchFamily="34" charset="0"/>
              <a:buChar char="•"/>
            </a:pPr>
            <a:r>
              <a:rPr lang="tr-TR" sz="1200" dirty="0">
                <a:solidFill>
                  <a:srgbClr val="000000"/>
                </a:solidFill>
              </a:rPr>
              <a:t>Kurum 2017 yılında 17.500 TL kıdem tazminatı karşılığı ayırıp gider hesaplarına intikal ettirmiştir.</a:t>
            </a:r>
          </a:p>
          <a:p>
            <a:pPr marL="285750" indent="-285750" algn="just">
              <a:lnSpc>
                <a:spcPct val="80000"/>
              </a:lnSpc>
              <a:buFont typeface="Arial" panose="020B0604020202020204" pitchFamily="34" charset="0"/>
              <a:buChar char="•"/>
            </a:pPr>
            <a:r>
              <a:rPr lang="tr-TR" sz="1200" dirty="0">
                <a:solidFill>
                  <a:srgbClr val="000000"/>
                </a:solidFill>
              </a:rPr>
              <a:t>Kurum tarafından Mart ve Nisan/2017 dönemlerine ilişkin olarak verilen KDV beyannameleri üzerinden tahakkuk eden vergilerin vadesinde ödenmesi unutulmuş ve her iki vergi de 14 Eylül 2017 tarihinde ödenmiştir. Vergilerle beraber ödenen 12.000 TL tutarındaki gecikme zammı gider olarak kayıtlara alınmıştır.</a:t>
            </a:r>
          </a:p>
          <a:p>
            <a:pPr marL="285750" indent="-285750" algn="just">
              <a:lnSpc>
                <a:spcPct val="80000"/>
              </a:lnSpc>
              <a:buFont typeface="Arial" panose="020B0604020202020204" pitchFamily="34" charset="0"/>
              <a:buChar char="•"/>
            </a:pPr>
            <a:r>
              <a:rPr lang="tr-TR" sz="1200" dirty="0">
                <a:solidFill>
                  <a:srgbClr val="000000"/>
                </a:solidFill>
              </a:rPr>
              <a:t>Gider hesaplarının incelenmesi sırasında, 2016 yılına ilişkin 2.500 TL'lik fotokopi makinası bakım faturasının Ocak/2017 döneminde gider olarak kayıtlara alındığı tespit edilmiştir.</a:t>
            </a:r>
          </a:p>
          <a:p>
            <a:pPr marL="285750" indent="-285750" algn="just">
              <a:lnSpc>
                <a:spcPct val="80000"/>
              </a:lnSpc>
              <a:buFont typeface="Arial" panose="020B0604020202020204" pitchFamily="34" charset="0"/>
              <a:buChar char="•"/>
            </a:pPr>
            <a:r>
              <a:rPr lang="tr-TR" sz="1200" dirty="0">
                <a:solidFill>
                  <a:srgbClr val="000000"/>
                </a:solidFill>
              </a:rPr>
              <a:t>Kayıtlarda tahakkuk ettirilmekle birlikte, nakit sıkışıklığı nedeniyle Kasım/2017 dönemine ilişkin 22.000 TL tutarındaki sosyal güvenlik primi vadesinde ödenmemiştir.</a:t>
            </a:r>
          </a:p>
          <a:p>
            <a:pPr marL="285750" indent="-285750" algn="just">
              <a:lnSpc>
                <a:spcPct val="80000"/>
              </a:lnSpc>
              <a:buFont typeface="Arial" panose="020B0604020202020204" pitchFamily="34" charset="0"/>
              <a:buChar char="•"/>
            </a:pPr>
            <a:r>
              <a:rPr lang="tr-TR" sz="1200" dirty="0">
                <a:solidFill>
                  <a:srgbClr val="000000"/>
                </a:solidFill>
              </a:rPr>
              <a:t>Kurum tarafından 2017 yılında telefon faturalarının tamamı (KDV hariç) gider olarak kayıtlara alınmıştır. Bu fatura bedellerinin 2.700 TL'lik kısmının özel iletişim vergisi olduğu tespit edilmiştir.</a:t>
            </a:r>
          </a:p>
          <a:p>
            <a:pPr marL="285750" indent="-285750" algn="just">
              <a:lnSpc>
                <a:spcPct val="80000"/>
              </a:lnSpc>
              <a:buFont typeface="Arial" panose="020B0604020202020204" pitchFamily="34" charset="0"/>
              <a:buChar char="•"/>
            </a:pPr>
            <a:r>
              <a:rPr lang="tr-TR" sz="1200" dirty="0">
                <a:solidFill>
                  <a:srgbClr val="000000"/>
                </a:solidFill>
              </a:rPr>
              <a:t>Kurum tarafından 2017 yılı içerisinde makbuz karşılığı olarak Türk Eğitim Vakfı'na 10.000 TL'lik bağış yapılmıştır (TEV vergi muafiyeti tanınan vakıflar listesindedir).</a:t>
            </a:r>
          </a:p>
          <a:p>
            <a:pPr marL="285750" indent="-285750" algn="just">
              <a:lnSpc>
                <a:spcPct val="80000"/>
              </a:lnSpc>
              <a:buFont typeface="Arial" panose="020B0604020202020204" pitchFamily="34" charset="0"/>
              <a:buChar char="•"/>
            </a:pPr>
            <a:r>
              <a:rPr lang="tr-TR" sz="1200" dirty="0">
                <a:solidFill>
                  <a:srgbClr val="000000"/>
                </a:solidFill>
              </a:rPr>
              <a:t>Makina imalat ve satışı ile iştigal eden (A) A.Ş. 18.02.2015 tarihinde 3.000.000 TL'ye almış olduğu arsayı 26.12.2017 tarihinde 4.200.000 TL'ye üçüncü bir kişiye satmıştır. Kazancın tamamını gelir olarak kayıtlara almış ve Şubat/2018'de % 50'lik kısmını fon hesabına aktarmıştır. </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77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Vergiye Uyumlu Mükelleflere Vergi İndirimi Uygulaması:</a:t>
            </a:r>
            <a:endParaRPr lang="tr-TR" sz="2400" dirty="0"/>
          </a:p>
        </p:txBody>
      </p:sp>
    </p:spTree>
    <p:extLst>
      <p:ext uri="{BB962C8B-B14F-4D97-AF65-F5344CB8AC3E}">
        <p14:creationId xmlns:p14="http://schemas.microsoft.com/office/powerpoint/2010/main" val="392495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3199017"/>
          </a:xfrm>
          <a:prstGeom prst="rect">
            <a:avLst/>
          </a:prstGeom>
        </p:spPr>
        <p:txBody>
          <a:bodyPr wrap="square">
            <a:spAutoFit/>
          </a:bodyPr>
          <a:lstStyle/>
          <a:p>
            <a:pPr marL="285750" indent="-285750" algn="just">
              <a:lnSpc>
                <a:spcPct val="80000"/>
              </a:lnSpc>
              <a:buFont typeface="Arial" panose="020B0604020202020204" pitchFamily="34" charset="0"/>
              <a:buChar char="•"/>
            </a:pPr>
            <a:r>
              <a:rPr lang="tr-TR" sz="1400" dirty="0">
                <a:solidFill>
                  <a:srgbClr val="000000"/>
                </a:solidFill>
              </a:rPr>
              <a:t>Ticari kazancın elde edilmesi ve idame ettirilmesi için yapılan genel giderler. (İhracat, yurt dışında inşaat, onarma, montaj ve taşımacılık faaliyetlerinde bulunan mükellefler, bu bentte yazılı giderlere ilaveten bu faaliyetlerden döviz olarak elde ettikleri hasılatın binde beşini aşmamak şartıyla yurt dışındaki bu işlerle ilgili giderlerine karşılık olmak üzere götürü olarak hesapladıkları giderleri de indirebilirler.),</a:t>
            </a:r>
          </a:p>
          <a:p>
            <a:pPr algn="just">
              <a:lnSpc>
                <a:spcPct val="80000"/>
              </a:lnSpc>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Hizmetli ve işçilerin iş yerinde veya iş yerinin müştemilatında iaşe ve ibate giderleri, tedavi ve ilaç giderleri, sigorta primleri ve emekli aidatı (Bu primlerin ve aidatın istirdat edilmemek üzere Türkiye'de kain sigorta şirketlerine veya emekli ve yardım sandıklarına ödenmiş olması ve emekli ve yardım sandıklarının tüzel kişiliği haiz bulunmaları </a:t>
            </a:r>
            <a:r>
              <a:rPr lang="tr-TR" sz="1400" dirty="0" err="1">
                <a:solidFill>
                  <a:srgbClr val="000000"/>
                </a:solidFill>
              </a:rPr>
              <a:t>şartiyle</a:t>
            </a:r>
            <a:r>
              <a:rPr lang="tr-TR" sz="1400" dirty="0">
                <a:solidFill>
                  <a:srgbClr val="000000"/>
                </a:solidFill>
              </a:rPr>
              <a:t>), 27 </a:t>
            </a:r>
            <a:r>
              <a:rPr lang="tr-TR" sz="1400" dirty="0" err="1">
                <a:solidFill>
                  <a:srgbClr val="000000"/>
                </a:solidFill>
              </a:rPr>
              <a:t>nci</a:t>
            </a:r>
            <a:r>
              <a:rPr lang="tr-TR" sz="1400" dirty="0">
                <a:solidFill>
                  <a:srgbClr val="000000"/>
                </a:solidFill>
              </a:rPr>
              <a:t> maddede yazılı giyim giderleri,</a:t>
            </a:r>
          </a:p>
          <a:p>
            <a:pPr algn="just">
              <a:lnSpc>
                <a:spcPct val="80000"/>
              </a:lnSpc>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İşle ilgili olmak </a:t>
            </a:r>
            <a:r>
              <a:rPr lang="tr-TR" sz="1400" dirty="0" err="1">
                <a:solidFill>
                  <a:srgbClr val="000000"/>
                </a:solidFill>
              </a:rPr>
              <a:t>şartiyle</a:t>
            </a:r>
            <a:r>
              <a:rPr lang="tr-TR" sz="1400" dirty="0">
                <a:solidFill>
                  <a:srgbClr val="000000"/>
                </a:solidFill>
              </a:rPr>
              <a:t>, mukavelenameye veya ilama veya kanun emrine istinaden ödenen zarar; ziyan ve tazminatlar,</a:t>
            </a:r>
          </a:p>
          <a:p>
            <a:pPr algn="just">
              <a:lnSpc>
                <a:spcPct val="80000"/>
              </a:lnSpc>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İşle ilgili ve yapılan işin ehemmiyeti ve genişliği ile mütenasip seyahat ve ikamet giderleri,</a:t>
            </a:r>
          </a:p>
          <a:p>
            <a:pPr algn="just">
              <a:lnSpc>
                <a:spcPct val="80000"/>
              </a:lnSpc>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Kiralama yoluyla edinilen veya işletmeye dahil olan ve işte kullanılan taşıtların giderleri,</a:t>
            </a:r>
          </a:p>
          <a:p>
            <a:pPr algn="just">
              <a:lnSpc>
                <a:spcPct val="80000"/>
              </a:lnSpc>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İşletme ile ilgili olmak şartıyla; bina, arazi, gider, istihlak, damga, belediye vergileri, harçlar ve kaydiyeler gibi ayni vergi, resim ve harçlar;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92500" lnSpcReduction="1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b="1" u="sng" dirty="0">
                <a:solidFill>
                  <a:srgbClr val="C00000"/>
                </a:solidFill>
              </a:rPr>
              <a:t>İndirilecek Giderler (GVK Md. 40):</a:t>
            </a:r>
            <a:endParaRPr lang="tr-TR" sz="3200" dirty="0"/>
          </a:p>
        </p:txBody>
      </p:sp>
    </p:spTree>
    <p:extLst>
      <p:ext uri="{BB962C8B-B14F-4D97-AF65-F5344CB8AC3E}">
        <p14:creationId xmlns:p14="http://schemas.microsoft.com/office/powerpoint/2010/main" val="1034081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77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Vergiye Uyumlu Mükelleflere Vergi İndirimi Uygulaması:</a:t>
            </a:r>
            <a:endParaRPr lang="tr-TR" sz="2400" dirty="0"/>
          </a:p>
        </p:txBody>
      </p:sp>
      <p:graphicFrame>
        <p:nvGraphicFramePr>
          <p:cNvPr id="5" name="İçerik Yer Tutucusu 4">
            <a:extLst>
              <a:ext uri="{FF2B5EF4-FFF2-40B4-BE49-F238E27FC236}">
                <a16:creationId xmlns:a16="http://schemas.microsoft.com/office/drawing/2014/main" id="{2CA133EA-F60E-48AD-A42F-A8BDCA6BCA37}"/>
              </a:ext>
            </a:extLst>
          </p:cNvPr>
          <p:cNvGraphicFramePr>
            <a:graphicFrameLocks/>
          </p:cNvGraphicFramePr>
          <p:nvPr>
            <p:extLst>
              <p:ext uri="{D42A27DB-BD31-4B8C-83A1-F6EECF244321}">
                <p14:modId xmlns:p14="http://schemas.microsoft.com/office/powerpoint/2010/main" val="1105137736"/>
              </p:ext>
            </p:extLst>
          </p:nvPr>
        </p:nvGraphicFramePr>
        <p:xfrm>
          <a:off x="1187622" y="548680"/>
          <a:ext cx="7354707" cy="3741174"/>
        </p:xfrm>
        <a:graphic>
          <a:graphicData uri="http://schemas.openxmlformats.org/drawingml/2006/table">
            <a:tbl>
              <a:tblPr/>
              <a:tblGrid>
                <a:gridCol w="317317">
                  <a:extLst>
                    <a:ext uri="{9D8B030D-6E8A-4147-A177-3AD203B41FA5}">
                      <a16:colId xmlns:a16="http://schemas.microsoft.com/office/drawing/2014/main" val="20000"/>
                    </a:ext>
                  </a:extLst>
                </a:gridCol>
                <a:gridCol w="4918423">
                  <a:extLst>
                    <a:ext uri="{9D8B030D-6E8A-4147-A177-3AD203B41FA5}">
                      <a16:colId xmlns:a16="http://schemas.microsoft.com/office/drawing/2014/main" val="20001"/>
                    </a:ext>
                  </a:extLst>
                </a:gridCol>
                <a:gridCol w="1189941">
                  <a:extLst>
                    <a:ext uri="{9D8B030D-6E8A-4147-A177-3AD203B41FA5}">
                      <a16:colId xmlns:a16="http://schemas.microsoft.com/office/drawing/2014/main" val="20002"/>
                    </a:ext>
                  </a:extLst>
                </a:gridCol>
                <a:gridCol w="929026">
                  <a:extLst>
                    <a:ext uri="{9D8B030D-6E8A-4147-A177-3AD203B41FA5}">
                      <a16:colId xmlns:a16="http://schemas.microsoft.com/office/drawing/2014/main" val="20003"/>
                    </a:ext>
                  </a:extLst>
                </a:gridCol>
              </a:tblGrid>
              <a:tr h="180262">
                <a:tc>
                  <a:txBody>
                    <a:bodyPr/>
                    <a:lstStyle/>
                    <a:p>
                      <a:pPr algn="l"/>
                      <a:r>
                        <a:rPr lang="tr-TR" sz="1050" dirty="0">
                          <a:effectLst/>
                          <a:latin typeface="+mn-lt"/>
                        </a:rPr>
                        <a:t>1</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gridSpan="2">
                  <a:txBody>
                    <a:bodyPr/>
                    <a:lstStyle/>
                    <a:p>
                      <a:pPr algn="l"/>
                      <a:r>
                        <a:rPr lang="tr-TR" sz="1050" dirty="0">
                          <a:effectLst/>
                          <a:latin typeface="+mn-lt"/>
                        </a:rPr>
                        <a:t>Ticari bilanço kârı</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hMerge="1">
                  <a:txBody>
                    <a:bodyPr/>
                    <a:lstStyle/>
                    <a:p>
                      <a:endParaRPr lang="tr-TR"/>
                    </a:p>
                  </a:txBody>
                  <a:tcPr/>
                </a:tc>
                <a:tc>
                  <a:txBody>
                    <a:bodyPr/>
                    <a:lstStyle/>
                    <a:p>
                      <a:pPr algn="r"/>
                      <a:r>
                        <a:rPr lang="tr-TR" sz="1050" dirty="0">
                          <a:effectLst/>
                          <a:latin typeface="+mn-lt"/>
                        </a:rPr>
                        <a:t>1.500.000,00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0"/>
                  </a:ext>
                </a:extLst>
              </a:tr>
              <a:tr h="180262">
                <a:tc>
                  <a:txBody>
                    <a:bodyPr/>
                    <a:lstStyle/>
                    <a:p>
                      <a:pPr algn="l"/>
                      <a:r>
                        <a:rPr lang="tr-TR" sz="1050">
                          <a:effectLst/>
                          <a:latin typeface="+mn-lt"/>
                        </a:rPr>
                        <a:t>2</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gridSpan="2">
                  <a:txBody>
                    <a:bodyPr/>
                    <a:lstStyle/>
                    <a:p>
                      <a:pPr algn="l"/>
                      <a:r>
                        <a:rPr lang="tr-TR" sz="1050" dirty="0">
                          <a:effectLst/>
                          <a:latin typeface="+mn-lt"/>
                        </a:rPr>
                        <a:t>Kanunen kabul edilmeyen giderler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hMerge="1">
                  <a:txBody>
                    <a:bodyPr/>
                    <a:lstStyle/>
                    <a:p>
                      <a:endParaRPr lang="tr-TR"/>
                    </a:p>
                  </a:txBody>
                  <a:tcPr/>
                </a:tc>
                <a:tc>
                  <a:txBody>
                    <a:bodyPr/>
                    <a:lstStyle/>
                    <a:p>
                      <a:pPr algn="r"/>
                      <a:r>
                        <a:rPr lang="tr-TR" sz="1050" dirty="0">
                          <a:effectLst/>
                          <a:latin typeface="+mn-lt"/>
                        </a:rPr>
                        <a:t>212.700,00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1"/>
                  </a:ext>
                </a:extLst>
              </a:tr>
              <a:tr h="180262">
                <a:tc>
                  <a:txBody>
                    <a:bodyPr/>
                    <a:lstStyle/>
                    <a:p>
                      <a:pPr algn="l"/>
                      <a:r>
                        <a:rPr lang="tr-TR" sz="105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 Ödenen kurumlar vergisi, ceza ve</a:t>
                      </a:r>
                      <a:r>
                        <a:rPr lang="tr-TR" sz="1050" baseline="0" dirty="0">
                          <a:effectLst/>
                          <a:latin typeface="+mn-lt"/>
                        </a:rPr>
                        <a:t> gecikme faizi</a:t>
                      </a: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146.000,00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2"/>
                  </a:ext>
                </a:extLst>
              </a:tr>
              <a:tr h="180262">
                <a:tc>
                  <a:txBody>
                    <a:bodyPr/>
                    <a:lstStyle/>
                    <a:p>
                      <a:pPr algn="l"/>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 Kıdem tazminat</a:t>
                      </a:r>
                      <a:r>
                        <a:rPr lang="tr-TR" sz="1050" baseline="0" dirty="0">
                          <a:effectLst/>
                          <a:latin typeface="+mn-lt"/>
                        </a:rPr>
                        <a:t> karşılığı </a:t>
                      </a: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17.500,00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3"/>
                  </a:ext>
                </a:extLst>
              </a:tr>
              <a:tr h="180262">
                <a:tc>
                  <a:txBody>
                    <a:bodyPr/>
                    <a:lstStyle/>
                    <a:p>
                      <a:pPr algn="l"/>
                      <a:endParaRPr lang="tr-TR" sz="105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 Ödenen gecikme zammı</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12.000,00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4"/>
                  </a:ext>
                </a:extLst>
              </a:tr>
              <a:tr h="180262">
                <a:tc>
                  <a:txBody>
                    <a:bodyPr/>
                    <a:lstStyle/>
                    <a:p>
                      <a:pPr algn="l"/>
                      <a:endParaRPr lang="tr-TR" sz="105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 Önceki</a:t>
                      </a:r>
                      <a:r>
                        <a:rPr lang="tr-TR" sz="1050" baseline="0" dirty="0">
                          <a:effectLst/>
                          <a:latin typeface="+mn-lt"/>
                        </a:rPr>
                        <a:t> yıl giderleri</a:t>
                      </a: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2.500,00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5"/>
                  </a:ext>
                </a:extLst>
              </a:tr>
              <a:tr h="180262">
                <a:tc>
                  <a:txBody>
                    <a:bodyPr/>
                    <a:lstStyle/>
                    <a:p>
                      <a:pPr algn="l"/>
                      <a:endParaRPr lang="tr-TR" sz="105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a:t>
                      </a:r>
                      <a:r>
                        <a:rPr lang="tr-TR" sz="1050" baseline="0" dirty="0">
                          <a:effectLst/>
                          <a:latin typeface="+mn-lt"/>
                        </a:rPr>
                        <a:t> Ödenmeyen sosyal güvenlik primi</a:t>
                      </a: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22.000,00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6"/>
                  </a:ext>
                </a:extLst>
              </a:tr>
              <a:tr h="180262">
                <a:tc>
                  <a:txBody>
                    <a:bodyPr/>
                    <a:lstStyle/>
                    <a:p>
                      <a:pPr algn="l"/>
                      <a:endParaRPr lang="tr-TR" sz="105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 Özel iletişim vergisi</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2.700,00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7"/>
                  </a:ext>
                </a:extLst>
              </a:tr>
              <a:tr h="180262">
                <a:tc>
                  <a:txBody>
                    <a:bodyPr/>
                    <a:lstStyle/>
                    <a:p>
                      <a:pPr algn="l"/>
                      <a:endParaRPr lang="tr-TR" sz="105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a:t>
                      </a:r>
                      <a:r>
                        <a:rPr lang="tr-TR" sz="1050" baseline="0" dirty="0">
                          <a:effectLst/>
                          <a:latin typeface="+mn-lt"/>
                        </a:rPr>
                        <a:t> Bağış Ve Yardımlar</a:t>
                      </a: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10.000,00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8"/>
                  </a:ext>
                </a:extLst>
              </a:tr>
              <a:tr h="180262">
                <a:tc>
                  <a:txBody>
                    <a:bodyPr/>
                    <a:lstStyle/>
                    <a:p>
                      <a:pPr algn="l"/>
                      <a:r>
                        <a:rPr lang="tr-TR" sz="1050">
                          <a:effectLst/>
                          <a:latin typeface="+mn-lt"/>
                        </a:rPr>
                        <a:t>3</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Zarar olsa dahi indirilecek istisna ve indirimler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600.000,00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9"/>
                  </a:ext>
                </a:extLst>
              </a:tr>
              <a:tr h="180262">
                <a:tc>
                  <a:txBody>
                    <a:bodyPr/>
                    <a:lstStyle/>
                    <a:p>
                      <a:pPr algn="l"/>
                      <a:r>
                        <a:rPr lang="tr-TR" sz="105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    - Taşınmaz</a:t>
                      </a:r>
                      <a:r>
                        <a:rPr lang="tr-TR" sz="1050" baseline="0" dirty="0">
                          <a:effectLst/>
                          <a:latin typeface="+mn-lt"/>
                        </a:rPr>
                        <a:t> </a:t>
                      </a:r>
                      <a:r>
                        <a:rPr lang="tr-TR" sz="1050" dirty="0">
                          <a:effectLst/>
                          <a:latin typeface="+mn-lt"/>
                        </a:rPr>
                        <a:t>satış kazancının % 50‘si (KVK 5/1-e)</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600.000,00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0"/>
                  </a:ext>
                </a:extLst>
              </a:tr>
              <a:tr h="180262">
                <a:tc>
                  <a:txBody>
                    <a:bodyPr/>
                    <a:lstStyle/>
                    <a:p>
                      <a:pPr algn="l"/>
                      <a:r>
                        <a:rPr lang="tr-TR" sz="1050">
                          <a:effectLst/>
                          <a:latin typeface="+mn-lt"/>
                        </a:rPr>
                        <a:t>4</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Kâr ve ilaveler toplamı (1 + 2)</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1.712.700,00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1"/>
                  </a:ext>
                </a:extLst>
              </a:tr>
              <a:tr h="180262">
                <a:tc>
                  <a:txBody>
                    <a:bodyPr/>
                    <a:lstStyle/>
                    <a:p>
                      <a:pPr algn="l"/>
                      <a:r>
                        <a:rPr lang="tr-TR" sz="1050">
                          <a:effectLst/>
                          <a:latin typeface="+mn-lt"/>
                        </a:rPr>
                        <a:t>5</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Cari yıla ait zarar ve indirimler toplamı (3)</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600.000,00 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2"/>
                  </a:ext>
                </a:extLst>
              </a:tr>
              <a:tr h="180262">
                <a:tc>
                  <a:txBody>
                    <a:bodyPr/>
                    <a:lstStyle/>
                    <a:p>
                      <a:pPr algn="l"/>
                      <a:r>
                        <a:rPr lang="tr-TR" sz="1050">
                          <a:effectLst/>
                          <a:latin typeface="+mn-lt"/>
                        </a:rPr>
                        <a:t>6</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Kâr (4 - 5)</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1.112.700,00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3"/>
                  </a:ext>
                </a:extLst>
              </a:tr>
              <a:tr h="180262">
                <a:tc>
                  <a:txBody>
                    <a:bodyPr/>
                    <a:lstStyle/>
                    <a:p>
                      <a:pPr algn="l"/>
                      <a:r>
                        <a:rPr lang="tr-TR" sz="1050" dirty="0">
                          <a:effectLst/>
                          <a:latin typeface="+mn-lt"/>
                        </a:rPr>
                        <a:t>7</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Kar</a:t>
                      </a:r>
                      <a:r>
                        <a:rPr lang="tr-TR" sz="1050" baseline="0" dirty="0">
                          <a:effectLst/>
                          <a:latin typeface="+mn-lt"/>
                        </a:rPr>
                        <a:t> olması halinde indirilecek istisna ve indirimler  (-)</a:t>
                      </a:r>
                      <a:endParaRPr lang="tr-TR" sz="1050" kern="1200" baseline="0" dirty="0">
                        <a:solidFill>
                          <a:schemeClr val="tx1"/>
                        </a:solidFill>
                        <a:effectLst/>
                        <a:latin typeface="+mn-lt"/>
                        <a:ea typeface="+mn-ea"/>
                        <a:cs typeface="+mn-cs"/>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4"/>
                  </a:ext>
                </a:extLst>
              </a:tr>
              <a:tr h="180262">
                <a:tc>
                  <a:txBody>
                    <a:bodyPr/>
                    <a:lstStyle/>
                    <a:p>
                      <a:pPr algn="l"/>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050" b="0" i="0" u="none" strike="noStrike" kern="1200" cap="none" spc="0" normalizeH="0" baseline="0" noProof="0" dirty="0">
                          <a:ln>
                            <a:noFill/>
                          </a:ln>
                          <a:solidFill>
                            <a:prstClr val="black"/>
                          </a:solidFill>
                          <a:effectLst/>
                          <a:uLnTx/>
                          <a:uFillTx/>
                          <a:latin typeface="+mn-lt"/>
                          <a:ea typeface="+mn-ea"/>
                          <a:cs typeface="+mn-cs"/>
                        </a:rPr>
                        <a:t>    - </a:t>
                      </a:r>
                      <a:r>
                        <a:rPr kumimoji="0" lang="es-ES" sz="1050" b="0" i="0" u="none" strike="noStrike" kern="1200" cap="none" spc="0" normalizeH="0" baseline="0" noProof="0" dirty="0">
                          <a:ln>
                            <a:noFill/>
                          </a:ln>
                          <a:solidFill>
                            <a:prstClr val="black"/>
                          </a:solidFill>
                          <a:effectLst/>
                          <a:uLnTx/>
                          <a:uFillTx/>
                          <a:latin typeface="+mn-lt"/>
                          <a:ea typeface="+mn-ea"/>
                          <a:cs typeface="+mn-cs"/>
                        </a:rPr>
                        <a:t> Bağış ve yardımlar (KVK 10/1-c)</a:t>
                      </a:r>
                      <a:endParaRPr kumimoji="0" lang="tr-TR" sz="1050" b="0" i="0" u="none" strike="noStrike" kern="1200" cap="none" spc="0" normalizeH="0" baseline="0" noProof="0" dirty="0">
                        <a:ln>
                          <a:noFill/>
                        </a:ln>
                        <a:solidFill>
                          <a:prstClr val="black"/>
                        </a:solidFill>
                        <a:effectLst/>
                        <a:uLnTx/>
                        <a:uFillTx/>
                        <a:latin typeface="+mn-lt"/>
                        <a:ea typeface="+mn-ea"/>
                        <a:cs typeface="+mn-cs"/>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5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5"/>
                  </a:ext>
                </a:extLst>
              </a:tr>
              <a:tr h="180262">
                <a:tc>
                  <a:txBody>
                    <a:bodyPr/>
                    <a:lstStyle/>
                    <a:p>
                      <a:pPr algn="l"/>
                      <a:r>
                        <a:rPr lang="tr-TR" sz="1050" dirty="0">
                          <a:effectLst/>
                          <a:latin typeface="+mn-lt"/>
                        </a:rPr>
                        <a:t>8</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nn-NO" sz="1050" dirty="0">
                          <a:effectLst/>
                          <a:latin typeface="+mn-lt"/>
                        </a:rPr>
                        <a:t>Kurumlar vergisi matrahı (</a:t>
                      </a:r>
                      <a:r>
                        <a:rPr lang="tr-TR" sz="1050" dirty="0">
                          <a:effectLst/>
                          <a:latin typeface="+mn-lt"/>
                        </a:rPr>
                        <a:t>6</a:t>
                      </a:r>
                      <a:r>
                        <a:rPr lang="nn-NO" sz="1050" dirty="0">
                          <a:effectLst/>
                          <a:latin typeface="+mn-lt"/>
                        </a:rPr>
                        <a:t> - </a:t>
                      </a:r>
                      <a:r>
                        <a:rPr lang="tr-TR" sz="1050" dirty="0">
                          <a:effectLst/>
                          <a:latin typeface="+mn-lt"/>
                        </a:rPr>
                        <a:t>7</a:t>
                      </a:r>
                      <a:r>
                        <a:rPr lang="nn-NO" sz="1050" dirty="0">
                          <a:effectLst/>
                          <a:latin typeface="+mn-lt"/>
                        </a:rPr>
                        <a:t>)</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1.012.700,00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6"/>
                  </a:ext>
                </a:extLst>
              </a:tr>
              <a:tr h="180262">
                <a:tc>
                  <a:txBody>
                    <a:bodyPr/>
                    <a:lstStyle/>
                    <a:p>
                      <a:pPr algn="l"/>
                      <a:r>
                        <a:rPr lang="tr-TR" sz="1050" dirty="0">
                          <a:effectLst/>
                          <a:latin typeface="+mn-lt"/>
                        </a:rPr>
                        <a:t>9</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50" dirty="0">
                          <a:effectLst/>
                          <a:latin typeface="+mn-lt"/>
                        </a:rPr>
                        <a:t>Hesaplanan kurumlar vergisi (8 x % 20)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50" dirty="0">
                          <a:effectLst/>
                          <a:latin typeface="+mn-lt"/>
                        </a:rPr>
                        <a:t>202.540,00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871089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735867"/>
            <a:ext cx="9143999" cy="2702278"/>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Örnek Uygulama:</a:t>
            </a:r>
            <a:endParaRPr lang="tr-TR" sz="1400" dirty="0">
              <a:solidFill>
                <a:srgbClr val="000000"/>
              </a:solidFill>
            </a:endParaRPr>
          </a:p>
          <a:p>
            <a:pPr algn="just">
              <a:lnSpc>
                <a:spcPct val="80000"/>
              </a:lnSpc>
            </a:pPr>
            <a:r>
              <a:rPr lang="tr-TR" sz="1400" b="1" u="sng" dirty="0">
                <a:solidFill>
                  <a:srgbClr val="000000"/>
                </a:solidFill>
              </a:rPr>
              <a:t>Veriler:</a:t>
            </a:r>
          </a:p>
          <a:p>
            <a:pPr algn="just">
              <a:lnSpc>
                <a:spcPct val="80000"/>
              </a:lnSpc>
            </a:pPr>
            <a:endParaRPr lang="tr-TR" sz="1200" b="1" u="sng" dirty="0">
              <a:solidFill>
                <a:srgbClr val="000000"/>
              </a:solidFill>
            </a:endParaRPr>
          </a:p>
          <a:p>
            <a:pPr marL="285750" indent="-285750" algn="just">
              <a:lnSpc>
                <a:spcPct val="80000"/>
              </a:lnSpc>
              <a:buFont typeface="Arial" panose="020B0604020202020204" pitchFamily="34" charset="0"/>
              <a:buChar char="•"/>
            </a:pPr>
            <a:r>
              <a:rPr lang="tr-TR" sz="1200" dirty="0">
                <a:solidFill>
                  <a:srgbClr val="000000"/>
                </a:solidFill>
              </a:rPr>
              <a:t>(X) A.Ş.'</a:t>
            </a:r>
            <a:r>
              <a:rPr lang="tr-TR" sz="1200" dirty="0" err="1">
                <a:solidFill>
                  <a:srgbClr val="000000"/>
                </a:solidFill>
              </a:rPr>
              <a:t>nin</a:t>
            </a:r>
            <a:r>
              <a:rPr lang="tr-TR" sz="1200" dirty="0">
                <a:solidFill>
                  <a:srgbClr val="000000"/>
                </a:solidFill>
              </a:rPr>
              <a:t> 31.12.2017 tarihli  gelir tablosunda yer alan dönem karı 1.575.000 TL'dir (vergi karşılığı ayrılmamıştır)</a:t>
            </a:r>
          </a:p>
          <a:p>
            <a:pPr marL="285750" indent="-285750" algn="just">
              <a:lnSpc>
                <a:spcPct val="80000"/>
              </a:lnSpc>
              <a:buFont typeface="Arial" panose="020B0604020202020204" pitchFamily="34" charset="0"/>
              <a:buChar char="•"/>
            </a:pPr>
            <a:r>
              <a:rPr lang="tr-TR" sz="1200" dirty="0">
                <a:solidFill>
                  <a:srgbClr val="000000"/>
                </a:solidFill>
              </a:rPr>
              <a:t>Kurumun 2015 ve 2016 yıllarına ilişkin geçmiş yıl mali zararları sırasıyla 100.000 TL ve 125.000 TL'dir.</a:t>
            </a:r>
          </a:p>
          <a:p>
            <a:pPr marL="285750" indent="-285750" algn="just">
              <a:lnSpc>
                <a:spcPct val="80000"/>
              </a:lnSpc>
              <a:buFont typeface="Arial" panose="020B0604020202020204" pitchFamily="34" charset="0"/>
              <a:buChar char="•"/>
            </a:pPr>
            <a:r>
              <a:rPr lang="tr-TR" sz="1200" dirty="0">
                <a:solidFill>
                  <a:srgbClr val="000000"/>
                </a:solidFill>
              </a:rPr>
              <a:t>Kurum kayıtlarında yer alan ÖİV, belgesiz giderler ve binek otomobillere ilişkin MTV gibi kanunen kabul edilmeyen giderlerinin toplamı 54.000 TL'dir.</a:t>
            </a:r>
          </a:p>
          <a:p>
            <a:pPr marL="285750" indent="-285750" algn="just">
              <a:lnSpc>
                <a:spcPct val="80000"/>
              </a:lnSpc>
              <a:buFont typeface="Arial" panose="020B0604020202020204" pitchFamily="34" charset="0"/>
              <a:buChar char="•"/>
            </a:pPr>
            <a:r>
              <a:rPr lang="tr-TR" sz="1200" dirty="0">
                <a:solidFill>
                  <a:srgbClr val="000000"/>
                </a:solidFill>
              </a:rPr>
              <a:t>Kurumun iştirak etmiş olduğu (D) Çelik Ürünleri İmalat </a:t>
            </a:r>
            <a:r>
              <a:rPr lang="tr-TR" sz="1200" dirty="0" err="1">
                <a:solidFill>
                  <a:srgbClr val="000000"/>
                </a:solidFill>
              </a:rPr>
              <a:t>A.Ş.'den</a:t>
            </a:r>
            <a:r>
              <a:rPr lang="tr-TR" sz="1200" dirty="0">
                <a:solidFill>
                  <a:srgbClr val="000000"/>
                </a:solidFill>
              </a:rPr>
              <a:t>  elde ettiği temettü geliri 25.000 TL'dir.</a:t>
            </a:r>
          </a:p>
          <a:p>
            <a:pPr marL="285750" indent="-285750" algn="just">
              <a:lnSpc>
                <a:spcPct val="80000"/>
              </a:lnSpc>
              <a:buFont typeface="Arial" panose="020B0604020202020204" pitchFamily="34" charset="0"/>
              <a:buChar char="•"/>
            </a:pPr>
            <a:r>
              <a:rPr lang="tr-TR" sz="1200" dirty="0">
                <a:solidFill>
                  <a:srgbClr val="000000"/>
                </a:solidFill>
              </a:rPr>
              <a:t>Mal alım satımı işi ile iştigal eden (X) A.Ş. 05.01.2015 tarihinde 1.800.000 TL'ye almış olduğu arsayı 15.04.2017 tarihinde 2.700.000 TL'ye üçüncü bir kişiye satmıştır. Elde ettiği kazancı gelir olarak kayıtlara almış ve Şubat/2018'de % 75'lik kısmını fon hesabına aktarmıştır.</a:t>
            </a:r>
          </a:p>
          <a:p>
            <a:pPr marL="285750" indent="-285750" algn="just">
              <a:lnSpc>
                <a:spcPct val="80000"/>
              </a:lnSpc>
              <a:buFont typeface="Arial" panose="020B0604020202020204" pitchFamily="34" charset="0"/>
              <a:buChar char="•"/>
            </a:pPr>
            <a:r>
              <a:rPr lang="tr-TR" sz="1200" dirty="0">
                <a:solidFill>
                  <a:srgbClr val="000000"/>
                </a:solidFill>
              </a:rPr>
              <a:t>(X) A.Ş.'</a:t>
            </a:r>
            <a:r>
              <a:rPr lang="tr-TR" sz="1200" dirty="0" err="1">
                <a:solidFill>
                  <a:srgbClr val="000000"/>
                </a:solidFill>
              </a:rPr>
              <a:t>nin</a:t>
            </a:r>
            <a:r>
              <a:rPr lang="tr-TR" sz="1200" dirty="0">
                <a:solidFill>
                  <a:srgbClr val="000000"/>
                </a:solidFill>
              </a:rPr>
              <a:t>  2017 yılı başındaki öz sermayesi 500.000 TL'dir. Kurumun ortaklarından aldığı kredilerin tutarları aşağıdaki gibidir.</a:t>
            </a:r>
          </a:p>
          <a:p>
            <a:pPr marL="285750" indent="-285750" algn="just">
              <a:lnSpc>
                <a:spcPct val="80000"/>
              </a:lnSpc>
              <a:buFont typeface="Arial" panose="020B0604020202020204" pitchFamily="34" charset="0"/>
              <a:buChar char="•"/>
            </a:pPr>
            <a:r>
              <a:rPr lang="tr-TR" sz="1200" dirty="0">
                <a:solidFill>
                  <a:srgbClr val="000000"/>
                </a:solidFill>
              </a:rPr>
              <a:t>Tam mükellef gerçek kişi ortaktan 01.05.2017 tarihinde yıllık % 18 faizle 800.000 TL borç alınmış ve 31.12.2010 tarihinde faiziyle birlikte geri ödenmiştir. (Faiz 84.000 TL olarak hesaplanmıştır.)</a:t>
            </a:r>
          </a:p>
          <a:p>
            <a:pPr marL="285750" indent="-285750" algn="just">
              <a:lnSpc>
                <a:spcPct val="80000"/>
              </a:lnSpc>
              <a:buFont typeface="Arial" panose="020B0604020202020204" pitchFamily="34" charset="0"/>
              <a:buChar char="•"/>
            </a:pPr>
            <a:r>
              <a:rPr lang="tr-TR" sz="1200" dirty="0">
                <a:solidFill>
                  <a:srgbClr val="000000"/>
                </a:solidFill>
              </a:rPr>
              <a:t>Kurum iştiraki olan (Y) Bankası'ndan 01.06.2017 tarihinde 2 yıl vadeli, % 18 yıllık faizli 2.400.000 TL kredi kullanmıştır. (Faiz 256.800 TL olarak hesaplanmıştır.)</a:t>
            </a:r>
          </a:p>
          <a:p>
            <a:pPr marL="285750" indent="-285750" algn="just">
              <a:lnSpc>
                <a:spcPct val="80000"/>
              </a:lnSpc>
              <a:buFont typeface="Arial" panose="020B0604020202020204" pitchFamily="34" charset="0"/>
              <a:buChar char="•"/>
            </a:pPr>
            <a:r>
              <a:rPr lang="tr-TR" sz="1200" dirty="0">
                <a:solidFill>
                  <a:srgbClr val="000000"/>
                </a:solidFill>
              </a:rPr>
              <a:t>Vergi indiriminden yararlanma şartlarının tamamını sağlayan (X A.Ş.’</a:t>
            </a:r>
            <a:r>
              <a:rPr lang="tr-TR" sz="1200" dirty="0" err="1">
                <a:solidFill>
                  <a:srgbClr val="000000"/>
                </a:solidFill>
              </a:rPr>
              <a:t>nin</a:t>
            </a:r>
            <a:r>
              <a:rPr lang="tr-TR" sz="1200" dirty="0">
                <a:solidFill>
                  <a:srgbClr val="000000"/>
                </a:solidFill>
              </a:rPr>
              <a:t>; 2017 hesap dönemine ilişkin olarak yurtiçinde kesinti suretiyle ödemiş olduğu kurumlar vergisi tutarı 10.000 TL’dir. (X) A.Ş. aynı döneme ilişkin olarak ayrıca 135 000TL geçici vergi ödemiştir.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77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Vergiye Uyumlu Mükelleflere Vergi İndirimi Uygulaması:</a:t>
            </a:r>
            <a:endParaRPr lang="tr-TR" sz="2400" dirty="0"/>
          </a:p>
        </p:txBody>
      </p:sp>
    </p:spTree>
    <p:extLst>
      <p:ext uri="{BB962C8B-B14F-4D97-AF65-F5344CB8AC3E}">
        <p14:creationId xmlns:p14="http://schemas.microsoft.com/office/powerpoint/2010/main" val="30941953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77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Vergiye Uyumlu Mükelleflere Vergi İndirimi Uygulaması:</a:t>
            </a:r>
            <a:endParaRPr lang="tr-TR" sz="2400" dirty="0"/>
          </a:p>
        </p:txBody>
      </p:sp>
      <p:graphicFrame>
        <p:nvGraphicFramePr>
          <p:cNvPr id="4" name="Tablo 3">
            <a:extLst>
              <a:ext uri="{FF2B5EF4-FFF2-40B4-BE49-F238E27FC236}">
                <a16:creationId xmlns:a16="http://schemas.microsoft.com/office/drawing/2014/main" id="{4432466B-80FE-47D5-8FA7-348D62D12C00}"/>
              </a:ext>
            </a:extLst>
          </p:cNvPr>
          <p:cNvGraphicFramePr>
            <a:graphicFrameLocks noGrp="1"/>
          </p:cNvGraphicFramePr>
          <p:nvPr>
            <p:extLst/>
          </p:nvPr>
        </p:nvGraphicFramePr>
        <p:xfrm>
          <a:off x="907080" y="741366"/>
          <a:ext cx="7948148" cy="3660768"/>
        </p:xfrm>
        <a:graphic>
          <a:graphicData uri="http://schemas.openxmlformats.org/drawingml/2006/table">
            <a:tbl>
              <a:tblPr/>
              <a:tblGrid>
                <a:gridCol w="324413">
                  <a:extLst>
                    <a:ext uri="{9D8B030D-6E8A-4147-A177-3AD203B41FA5}">
                      <a16:colId xmlns:a16="http://schemas.microsoft.com/office/drawing/2014/main" val="20000"/>
                    </a:ext>
                  </a:extLst>
                </a:gridCol>
                <a:gridCol w="5028420">
                  <a:extLst>
                    <a:ext uri="{9D8B030D-6E8A-4147-A177-3AD203B41FA5}">
                      <a16:colId xmlns:a16="http://schemas.microsoft.com/office/drawing/2014/main" val="20001"/>
                    </a:ext>
                  </a:extLst>
                </a:gridCol>
                <a:gridCol w="1216553">
                  <a:extLst>
                    <a:ext uri="{9D8B030D-6E8A-4147-A177-3AD203B41FA5}">
                      <a16:colId xmlns:a16="http://schemas.microsoft.com/office/drawing/2014/main" val="20002"/>
                    </a:ext>
                  </a:extLst>
                </a:gridCol>
                <a:gridCol w="1378762">
                  <a:extLst>
                    <a:ext uri="{9D8B030D-6E8A-4147-A177-3AD203B41FA5}">
                      <a16:colId xmlns:a16="http://schemas.microsoft.com/office/drawing/2014/main" val="20003"/>
                    </a:ext>
                  </a:extLst>
                </a:gridCol>
              </a:tblGrid>
              <a:tr h="149791">
                <a:tc>
                  <a:txBody>
                    <a:bodyPr/>
                    <a:lstStyle/>
                    <a:p>
                      <a:pPr algn="l"/>
                      <a:r>
                        <a:rPr lang="tr-TR" sz="1000" dirty="0">
                          <a:effectLst/>
                          <a:latin typeface="+mn-lt"/>
                        </a:rPr>
                        <a:t>1</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gridSpan="2">
                  <a:txBody>
                    <a:bodyPr/>
                    <a:lstStyle/>
                    <a:p>
                      <a:pPr algn="l"/>
                      <a:r>
                        <a:rPr lang="tr-TR" sz="1000" dirty="0">
                          <a:effectLst/>
                          <a:latin typeface="+mn-lt"/>
                        </a:rPr>
                        <a:t>Ticari bilanço kârı</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hMerge="1">
                  <a:txBody>
                    <a:bodyPr/>
                    <a:lstStyle/>
                    <a:p>
                      <a:endParaRPr lang="tr-TR"/>
                    </a:p>
                  </a:txBody>
                  <a:tcPr/>
                </a:tc>
                <a:tc>
                  <a:txBody>
                    <a:bodyPr/>
                    <a:lstStyle/>
                    <a:p>
                      <a:pPr algn="r"/>
                      <a:r>
                        <a:rPr lang="tr-TR" sz="1000" dirty="0">
                          <a:effectLst/>
                          <a:latin typeface="+mn-lt"/>
                        </a:rPr>
                        <a:t>1.575.000,00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0"/>
                  </a:ext>
                </a:extLst>
              </a:tr>
              <a:tr h="149791">
                <a:tc>
                  <a:txBody>
                    <a:bodyPr/>
                    <a:lstStyle/>
                    <a:p>
                      <a:pPr algn="l"/>
                      <a:r>
                        <a:rPr lang="tr-TR" sz="1000">
                          <a:effectLst/>
                          <a:latin typeface="+mn-lt"/>
                        </a:rPr>
                        <a:t>2</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gridSpan="2">
                  <a:txBody>
                    <a:bodyPr/>
                    <a:lstStyle/>
                    <a:p>
                      <a:pPr algn="l"/>
                      <a:r>
                        <a:rPr lang="tr-TR" sz="1000" dirty="0">
                          <a:effectLst/>
                          <a:latin typeface="+mn-lt"/>
                        </a:rPr>
                        <a:t>Kanunen kabul edilmeyen giderler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hMerge="1">
                  <a:txBody>
                    <a:bodyPr/>
                    <a:lstStyle/>
                    <a:p>
                      <a:endParaRPr lang="tr-TR"/>
                    </a:p>
                  </a:txBody>
                  <a:tcPr/>
                </a:tc>
                <a:tc>
                  <a:txBody>
                    <a:bodyPr/>
                    <a:lstStyle/>
                    <a:p>
                      <a:pPr algn="r"/>
                      <a:r>
                        <a:rPr lang="tr-TR" sz="1000" dirty="0">
                          <a:effectLst/>
                          <a:latin typeface="+mn-lt"/>
                        </a:rPr>
                        <a:t>107.100,00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1"/>
                  </a:ext>
                </a:extLst>
              </a:tr>
              <a:tr h="149791">
                <a:tc>
                  <a:txBody>
                    <a:bodyPr/>
                    <a:lstStyle/>
                    <a:p>
                      <a:pPr algn="l"/>
                      <a:r>
                        <a:rPr lang="tr-TR" sz="100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    -</a:t>
                      </a:r>
                      <a:r>
                        <a:rPr lang="tr-TR" sz="1000" baseline="0" dirty="0">
                          <a:effectLst/>
                          <a:latin typeface="+mn-lt"/>
                        </a:rPr>
                        <a:t> Kurum kayıtlarında yer alan  kanunen kabul edilmeyen giderler</a:t>
                      </a: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54.000,00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2"/>
                  </a:ext>
                </a:extLst>
              </a:tr>
              <a:tr h="491832">
                <a:tc>
                  <a:txBody>
                    <a:bodyPr/>
                    <a:lstStyle/>
                    <a:p>
                      <a:pPr algn="l"/>
                      <a:endParaRPr lang="tr-TR" sz="100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    - Örtülü</a:t>
                      </a:r>
                      <a:r>
                        <a:rPr lang="tr-TR" sz="1000" baseline="0" dirty="0">
                          <a:effectLst/>
                          <a:latin typeface="+mn-lt"/>
                        </a:rPr>
                        <a:t> sermaye üzerinden ödenen faiz</a:t>
                      </a:r>
                    </a:p>
                    <a:p>
                      <a:pPr algn="l"/>
                      <a:r>
                        <a:rPr lang="tr-TR" sz="1000" baseline="0" dirty="0">
                          <a:effectLst/>
                          <a:latin typeface="+mn-lt"/>
                        </a:rPr>
                        <a:t>       (Krediyi veren tam mükellef gerçek kişi  84.000 / 4 = 21.000)</a:t>
                      </a:r>
                    </a:p>
                    <a:p>
                      <a:pPr algn="l"/>
                      <a:r>
                        <a:rPr lang="tr-TR" sz="1000" baseline="0" dirty="0">
                          <a:effectLst/>
                          <a:latin typeface="+mn-lt"/>
                        </a:rPr>
                        <a:t>       (Krediyi veren banka  256.800 / 8 = 32.100)</a:t>
                      </a:r>
                    </a:p>
                    <a:p>
                      <a:pPr algn="l"/>
                      <a:r>
                        <a:rPr lang="tr-TR" sz="1000" baseline="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53.100,00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3"/>
                  </a:ext>
                </a:extLst>
              </a:tr>
              <a:tr h="149791">
                <a:tc>
                  <a:txBody>
                    <a:bodyPr/>
                    <a:lstStyle/>
                    <a:p>
                      <a:pPr algn="l"/>
                      <a:r>
                        <a:rPr lang="tr-TR" sz="1000" dirty="0">
                          <a:effectLst/>
                          <a:latin typeface="+mn-lt"/>
                        </a:rPr>
                        <a:t>3</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Zarar olsa dahi indirilecek istisna ve indirimler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700.000,00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4"/>
                  </a:ext>
                </a:extLst>
              </a:tr>
              <a:tr h="149791">
                <a:tc>
                  <a:txBody>
                    <a:bodyPr/>
                    <a:lstStyle/>
                    <a:p>
                      <a:pPr algn="l"/>
                      <a:r>
                        <a:rPr lang="tr-TR" sz="10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000" dirty="0">
                          <a:effectLst/>
                          <a:latin typeface="+mn-lt"/>
                        </a:rPr>
                        <a:t>    - İştirak kazancı istisnası (KVK 5/1-a)</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25.000,00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5"/>
                  </a:ext>
                </a:extLst>
              </a:tr>
              <a:tr h="149791">
                <a:tc>
                  <a:txBody>
                    <a:bodyPr/>
                    <a:lstStyle/>
                    <a:p>
                      <a:pPr algn="l"/>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000" dirty="0">
                          <a:effectLst/>
                          <a:latin typeface="+mn-lt"/>
                        </a:rPr>
                        <a:t>    -</a:t>
                      </a:r>
                      <a:r>
                        <a:rPr lang="tr-TR" sz="1000" baseline="0" dirty="0">
                          <a:effectLst/>
                          <a:latin typeface="+mn-lt"/>
                        </a:rPr>
                        <a:t> </a:t>
                      </a:r>
                      <a:r>
                        <a:rPr lang="tr-TR" sz="1000" dirty="0">
                          <a:effectLst/>
                          <a:latin typeface="+mn-lt"/>
                        </a:rPr>
                        <a:t>Taşınmaz</a:t>
                      </a:r>
                      <a:r>
                        <a:rPr lang="tr-TR" sz="1000" baseline="0" dirty="0">
                          <a:effectLst/>
                          <a:latin typeface="+mn-lt"/>
                        </a:rPr>
                        <a:t> </a:t>
                      </a:r>
                      <a:r>
                        <a:rPr lang="tr-TR" sz="1000" dirty="0">
                          <a:effectLst/>
                          <a:latin typeface="+mn-lt"/>
                        </a:rPr>
                        <a:t>satış kazancının % 75‘i (KVK 5/1-e)</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675.000,00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6"/>
                  </a:ext>
                </a:extLst>
              </a:tr>
              <a:tr h="149791">
                <a:tc>
                  <a:txBody>
                    <a:bodyPr/>
                    <a:lstStyle/>
                    <a:p>
                      <a:pPr algn="l"/>
                      <a:r>
                        <a:rPr lang="tr-TR" sz="1000">
                          <a:effectLst/>
                          <a:latin typeface="+mn-lt"/>
                        </a:rPr>
                        <a:t>4</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Kâr ve ilaveler toplamı (1 + 2)</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1.682.100,00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7"/>
                  </a:ext>
                </a:extLst>
              </a:tr>
              <a:tr h="149791">
                <a:tc>
                  <a:txBody>
                    <a:bodyPr/>
                    <a:lstStyle/>
                    <a:p>
                      <a:pPr algn="l"/>
                      <a:r>
                        <a:rPr lang="tr-TR" sz="1000">
                          <a:effectLst/>
                          <a:latin typeface="+mn-lt"/>
                        </a:rPr>
                        <a:t>5</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Cari yıla ait zarar ve indirimler toplamı (3)</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700.000,00 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8"/>
                  </a:ext>
                </a:extLst>
              </a:tr>
              <a:tr h="149791">
                <a:tc>
                  <a:txBody>
                    <a:bodyPr/>
                    <a:lstStyle/>
                    <a:p>
                      <a:pPr algn="l"/>
                      <a:r>
                        <a:rPr lang="tr-TR" sz="1000">
                          <a:effectLst/>
                          <a:latin typeface="+mn-lt"/>
                        </a:rPr>
                        <a:t>6</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Kâr (4 - 5)</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982.100,00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09"/>
                  </a:ext>
                </a:extLst>
              </a:tr>
              <a:tr h="149791">
                <a:tc>
                  <a:txBody>
                    <a:bodyPr/>
                    <a:lstStyle/>
                    <a:p>
                      <a:pPr algn="l"/>
                      <a:r>
                        <a:rPr lang="tr-TR" sz="1000" dirty="0">
                          <a:effectLst/>
                          <a:latin typeface="+mn-lt"/>
                        </a:rPr>
                        <a:t>7</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baseline="0" dirty="0">
                          <a:effectLst/>
                          <a:latin typeface="+mn-lt"/>
                        </a:rPr>
                        <a:t>Mahsup edilecek geçmiş yıl zararları  (-)</a:t>
                      </a:r>
                      <a:endParaRPr lang="tr-TR" sz="1000" kern="1200" baseline="0" dirty="0">
                        <a:solidFill>
                          <a:schemeClr val="tx1"/>
                        </a:solidFill>
                        <a:effectLst/>
                        <a:latin typeface="+mn-lt"/>
                        <a:ea typeface="+mn-ea"/>
                        <a:cs typeface="+mn-cs"/>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225.000,00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0"/>
                  </a:ext>
                </a:extLst>
              </a:tr>
              <a:tr h="149791">
                <a:tc>
                  <a:txBody>
                    <a:bodyPr/>
                    <a:lstStyle/>
                    <a:p>
                      <a:pPr algn="l"/>
                      <a:r>
                        <a:rPr lang="tr-TR" sz="1000" dirty="0">
                          <a:effectLst/>
                          <a:latin typeface="+mn-lt"/>
                        </a:rPr>
                        <a:t>8</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nn-NO" sz="1000" dirty="0">
                          <a:effectLst/>
                          <a:latin typeface="+mn-lt"/>
                        </a:rPr>
                        <a:t>Kurumlar vergisi matrahı (</a:t>
                      </a:r>
                      <a:r>
                        <a:rPr lang="tr-TR" sz="1000" dirty="0">
                          <a:effectLst/>
                          <a:latin typeface="+mn-lt"/>
                        </a:rPr>
                        <a:t>6</a:t>
                      </a:r>
                      <a:r>
                        <a:rPr lang="nn-NO" sz="1000" dirty="0">
                          <a:effectLst/>
                          <a:latin typeface="+mn-lt"/>
                        </a:rPr>
                        <a:t> - </a:t>
                      </a:r>
                      <a:r>
                        <a:rPr lang="tr-TR" sz="1000" dirty="0">
                          <a:effectLst/>
                          <a:latin typeface="+mn-lt"/>
                        </a:rPr>
                        <a:t>7</a:t>
                      </a:r>
                      <a:r>
                        <a:rPr lang="nn-NO" sz="1000" dirty="0">
                          <a:effectLst/>
                          <a:latin typeface="+mn-lt"/>
                        </a:rPr>
                        <a:t>)</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757.100,00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1"/>
                  </a:ext>
                </a:extLst>
              </a:tr>
              <a:tr h="149791">
                <a:tc>
                  <a:txBody>
                    <a:bodyPr/>
                    <a:lstStyle/>
                    <a:p>
                      <a:pPr algn="l"/>
                      <a:r>
                        <a:rPr lang="tr-TR" sz="1000" dirty="0">
                          <a:effectLst/>
                          <a:latin typeface="+mn-lt"/>
                        </a:rPr>
                        <a:t>9</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Hesaplanan kurumlar vergisi (8 x % 20)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151.420,00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2"/>
                  </a:ext>
                </a:extLst>
              </a:tr>
              <a:tr h="149791">
                <a:tc>
                  <a:txBody>
                    <a:bodyPr/>
                    <a:lstStyle/>
                    <a:p>
                      <a:pPr algn="l"/>
                      <a:r>
                        <a:rPr lang="tr-TR" sz="1000" dirty="0">
                          <a:effectLst/>
                          <a:latin typeface="+mn-lt"/>
                        </a:rPr>
                        <a:t>10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Hesaplanan vergi indirimi tutarı (9 x % 5) </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7.571,00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3"/>
                  </a:ext>
                </a:extLst>
              </a:tr>
              <a:tr h="149791">
                <a:tc>
                  <a:txBody>
                    <a:bodyPr/>
                    <a:lstStyle/>
                    <a:p>
                      <a:pPr algn="l"/>
                      <a:r>
                        <a:rPr lang="tr-TR" sz="1000" dirty="0">
                          <a:effectLst/>
                          <a:latin typeface="+mn-lt"/>
                        </a:rPr>
                        <a:t>11</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Mahsup edilecek vergiler toplamı  (10.000 + 135 000)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145.000,00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4"/>
                  </a:ext>
                </a:extLst>
              </a:tr>
              <a:tr h="149791">
                <a:tc>
                  <a:txBody>
                    <a:bodyPr/>
                    <a:lstStyle/>
                    <a:p>
                      <a:pPr algn="l"/>
                      <a:r>
                        <a:rPr lang="tr-TR" sz="1000" dirty="0">
                          <a:effectLst/>
                          <a:latin typeface="+mn-lt"/>
                        </a:rPr>
                        <a:t>12</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l"/>
                      <a:r>
                        <a:rPr lang="tr-TR" sz="1000" dirty="0">
                          <a:effectLst/>
                          <a:latin typeface="+mn-lt"/>
                        </a:rPr>
                        <a:t>Devreden  vergi indirim  tutarı</a:t>
                      </a:r>
                      <a:r>
                        <a:rPr lang="tr-TR" sz="1000" baseline="0" dirty="0">
                          <a:effectLst/>
                          <a:latin typeface="+mn-lt"/>
                        </a:rPr>
                        <a:t> (9 – 10 – 11)</a:t>
                      </a: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endParaRPr lang="tr-TR" sz="1000" dirty="0">
                        <a:effectLst/>
                        <a:latin typeface="+mn-lt"/>
                      </a:endParaRP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tc>
                  <a:txBody>
                    <a:bodyPr/>
                    <a:lstStyle/>
                    <a:p>
                      <a:pPr algn="r"/>
                      <a:r>
                        <a:rPr lang="tr-TR" sz="1000" dirty="0">
                          <a:effectLst/>
                          <a:latin typeface="+mn-lt"/>
                        </a:rPr>
                        <a:t>1.151,00</a:t>
                      </a:r>
                    </a:p>
                  </a:txBody>
                  <a:tcPr marL="23911" marR="23911" marT="47823" marB="0" anchor="ctr">
                    <a:lnL w="9525" cap="flat" cmpd="sng" algn="ctr">
                      <a:solidFill>
                        <a:srgbClr val="D3D3D3"/>
                      </a:solidFill>
                      <a:prstDash val="solid"/>
                      <a:round/>
                      <a:headEnd type="none" w="med" len="med"/>
                      <a:tailEnd type="none" w="med" len="med"/>
                    </a:lnL>
                    <a:lnR w="9525" cap="flat" cmpd="sng" algn="ctr">
                      <a:solidFill>
                        <a:srgbClr val="D3D3D3"/>
                      </a:solidFill>
                      <a:prstDash val="solid"/>
                      <a:round/>
                      <a:headEnd type="none" w="med" len="med"/>
                      <a:tailEnd type="none" w="med" len="med"/>
                    </a:lnR>
                    <a:lnT w="9525" cap="flat" cmpd="sng" algn="ctr">
                      <a:solidFill>
                        <a:srgbClr val="D3D3D3"/>
                      </a:solidFill>
                      <a:prstDash val="solid"/>
                      <a:round/>
                      <a:headEnd type="none" w="med" len="med"/>
                      <a:tailEnd type="none" w="med" len="med"/>
                    </a:lnT>
                    <a:lnB w="9525" cap="flat" cmpd="sng" algn="ctr">
                      <a:solidFill>
                        <a:srgbClr val="D3D3D3"/>
                      </a:solidFill>
                      <a:prstDash val="solid"/>
                      <a:round/>
                      <a:headEnd type="none" w="med" len="med"/>
                      <a:tailEnd type="none" w="med" len="med"/>
                    </a:lnB>
                    <a:solidFill>
                      <a:srgbClr val="FCFCFC"/>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42293394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Başlık 1">
            <a:extLst>
              <a:ext uri="{FF2B5EF4-FFF2-40B4-BE49-F238E27FC236}">
                <a16:creationId xmlns:a16="http://schemas.microsoft.com/office/drawing/2014/main" id="{7D26BCC3-B19D-46D1-80C1-89E172896572}"/>
              </a:ext>
            </a:extLst>
          </p:cNvPr>
          <p:cNvSpPr txBox="1">
            <a:spLocks/>
          </p:cNvSpPr>
          <p:nvPr/>
        </p:nvSpPr>
        <p:spPr>
          <a:xfrm>
            <a:off x="1140712" y="1350109"/>
            <a:ext cx="7096207" cy="1374345"/>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ctr"/>
            <a:r>
              <a:rPr lang="tr-TR" sz="6600" b="1" u="sng" dirty="0">
                <a:solidFill>
                  <a:srgbClr val="C00000"/>
                </a:solidFill>
              </a:rPr>
              <a:t>Teşekkür Ederiz.</a:t>
            </a:r>
            <a:endParaRPr lang="tr-TR" sz="6000" dirty="0"/>
          </a:p>
        </p:txBody>
      </p:sp>
    </p:spTree>
    <p:extLst>
      <p:ext uri="{BB962C8B-B14F-4D97-AF65-F5344CB8AC3E}">
        <p14:creationId xmlns:p14="http://schemas.microsoft.com/office/powerpoint/2010/main" val="3334047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2337243"/>
          </a:xfrm>
          <a:prstGeom prst="rect">
            <a:avLst/>
          </a:prstGeom>
        </p:spPr>
        <p:txBody>
          <a:bodyPr wrap="square">
            <a:spAutoFit/>
          </a:bodyPr>
          <a:lstStyle/>
          <a:p>
            <a:pPr marL="285750" indent="-285750" algn="just">
              <a:lnSpc>
                <a:spcPct val="80000"/>
              </a:lnSpc>
              <a:buFont typeface="Arial" panose="020B0604020202020204" pitchFamily="34" charset="0"/>
              <a:buChar char="•"/>
            </a:pPr>
            <a:r>
              <a:rPr lang="tr-TR" sz="1400" dirty="0">
                <a:solidFill>
                  <a:srgbClr val="000000"/>
                </a:solidFill>
              </a:rPr>
              <a:t>VUK hükümlerine göre ayrılan amortismanlar, (İşletmeye dâhil olan gayrimenkulün iktisadi değerini artırıcı niteliği olan ısı yalıtımı ve enerji tasarrufu sağlamaya yönelik harcamalar, yapıldığı yılda doğrudan gider yazılabilir.),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İşverenlerce, Sendikalar Kanunun hükümlerine göre sendikalara ödenen aidatlar (şu kadar ki; ödenen aidatın bir aylık tutarı, işyerinde işçilere ödenen çıplak ücretin bir günlük toplamını aşamaz),</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İşverenler tarafından ücretliler adına bireysel emeklilik sistemine ödenen katkı payları,</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Fakirlere yardım amacıyla gıda bankacılığı faaliyetinde bulunan dernek ve vakıflara Maliye Bakanlığınca belirlenen usul ve esaslar çerçevesinde bağışlanan gıda, temizlik, giyecek ve yakacak maddelerinin maliyet bedeli,</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Türkiye İş Kurumu tarafından düzenlenen işbaşı eğitim programlarından faydalananlara, programı yürüten işverenlerce fiilen ödenen tutarlar.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92500" lnSpcReduction="1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b="1" u="sng" dirty="0">
                <a:solidFill>
                  <a:srgbClr val="C00000"/>
                </a:solidFill>
              </a:rPr>
              <a:t>İndirilecek Giderler (GVK Md. 40):</a:t>
            </a:r>
            <a:endParaRPr lang="tr-TR" sz="3200" dirty="0"/>
          </a:p>
        </p:txBody>
      </p:sp>
    </p:spTree>
    <p:extLst>
      <p:ext uri="{BB962C8B-B14F-4D97-AF65-F5344CB8AC3E}">
        <p14:creationId xmlns:p14="http://schemas.microsoft.com/office/powerpoint/2010/main" val="398800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1" y="1655520"/>
            <a:ext cx="9143999" cy="1471172"/>
          </a:xfrm>
          <a:prstGeom prst="rect">
            <a:avLst/>
          </a:prstGeom>
        </p:spPr>
        <p:txBody>
          <a:bodyPr wrap="square">
            <a:spAutoFit/>
          </a:bodyPr>
          <a:lstStyle/>
          <a:p>
            <a:pPr marL="285750" indent="-285750" algn="just">
              <a:lnSpc>
                <a:spcPct val="80000"/>
              </a:lnSpc>
              <a:buFont typeface="Arial" panose="020B0604020202020204" pitchFamily="34" charset="0"/>
              <a:buChar char="•"/>
            </a:pPr>
            <a:r>
              <a:rPr lang="tr-TR" sz="1600" dirty="0">
                <a:solidFill>
                  <a:srgbClr val="000000"/>
                </a:solidFill>
              </a:rPr>
              <a:t>Menkul kıymet ihraç giderleri,</a:t>
            </a:r>
          </a:p>
          <a:p>
            <a:pPr marL="285750" indent="-285750" algn="just">
              <a:lnSpc>
                <a:spcPct val="80000"/>
              </a:lnSpc>
              <a:buFont typeface="Arial" panose="020B0604020202020204" pitchFamily="34" charset="0"/>
              <a:buChar char="•"/>
            </a:pPr>
            <a:r>
              <a:rPr lang="tr-TR" sz="1600" dirty="0">
                <a:solidFill>
                  <a:srgbClr val="000000"/>
                </a:solidFill>
              </a:rPr>
              <a:t>Kuruluş ve örgütlenme giderleri,</a:t>
            </a:r>
          </a:p>
          <a:p>
            <a:pPr marL="285750" indent="-285750" algn="just">
              <a:lnSpc>
                <a:spcPct val="80000"/>
              </a:lnSpc>
              <a:buFont typeface="Arial" panose="020B0604020202020204" pitchFamily="34" charset="0"/>
              <a:buChar char="•"/>
            </a:pPr>
            <a:r>
              <a:rPr lang="tr-TR" sz="1600" dirty="0">
                <a:solidFill>
                  <a:srgbClr val="000000"/>
                </a:solidFill>
              </a:rPr>
              <a:t>Genel kurul toplantıları için yapılan giderler ile birleşme, devir, bölünme, fesih ve tasfiye giderleri,</a:t>
            </a:r>
          </a:p>
          <a:p>
            <a:pPr marL="285750" indent="-285750" algn="just">
              <a:lnSpc>
                <a:spcPct val="80000"/>
              </a:lnSpc>
              <a:buFont typeface="Arial" panose="020B0604020202020204" pitchFamily="34" charset="0"/>
              <a:buChar char="•"/>
            </a:pPr>
            <a:r>
              <a:rPr lang="tr-TR" sz="1600" dirty="0">
                <a:solidFill>
                  <a:srgbClr val="000000"/>
                </a:solidFill>
              </a:rPr>
              <a:t>Sermayesi paylara bölünmüş komandit şirketlerde komandite ortağın kâr payı,</a:t>
            </a:r>
          </a:p>
          <a:p>
            <a:pPr marL="285750" indent="-285750" algn="just">
              <a:lnSpc>
                <a:spcPct val="80000"/>
              </a:lnSpc>
              <a:buFont typeface="Arial" panose="020B0604020202020204" pitchFamily="34" charset="0"/>
              <a:buChar char="•"/>
            </a:pPr>
            <a:r>
              <a:rPr lang="tr-TR" sz="1600" dirty="0">
                <a:solidFill>
                  <a:srgbClr val="000000"/>
                </a:solidFill>
              </a:rPr>
              <a:t>Katılım bankalarınca katılma hesabı karşılığında ödenen kâr payları,</a:t>
            </a:r>
          </a:p>
          <a:p>
            <a:pPr marL="285750" indent="-285750" algn="just">
              <a:lnSpc>
                <a:spcPct val="80000"/>
              </a:lnSpc>
              <a:buFont typeface="Arial" panose="020B0604020202020204" pitchFamily="34" charset="0"/>
              <a:buChar char="•"/>
            </a:pPr>
            <a:r>
              <a:rPr lang="tr-TR" sz="1600" dirty="0">
                <a:solidFill>
                  <a:srgbClr val="000000"/>
                </a:solidFill>
              </a:rPr>
              <a:t>Sigorta ve reasürans şirketlerinde bilanço gününde hükmü devam eden sigorta sözleşmelerine ait teknik karşılıklar.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92500" lnSpcReduction="1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b="1" u="sng" dirty="0">
                <a:solidFill>
                  <a:srgbClr val="C00000"/>
                </a:solidFill>
              </a:rPr>
              <a:t>İndirilecek Giderler (KVK Md. 8):</a:t>
            </a:r>
            <a:endParaRPr lang="tr-TR" sz="3200" dirty="0"/>
          </a:p>
        </p:txBody>
      </p:sp>
    </p:spTree>
    <p:extLst>
      <p:ext uri="{BB962C8B-B14F-4D97-AF65-F5344CB8AC3E}">
        <p14:creationId xmlns:p14="http://schemas.microsoft.com/office/powerpoint/2010/main" val="7988140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3022366"/>
          </a:xfrm>
          <a:prstGeom prst="rect">
            <a:avLst/>
          </a:prstGeom>
        </p:spPr>
        <p:txBody>
          <a:bodyPr wrap="square">
            <a:spAutoFit/>
          </a:bodyPr>
          <a:lstStyle/>
          <a:p>
            <a:pPr marL="285750" indent="-285750" algn="just">
              <a:lnSpc>
                <a:spcPct val="80000"/>
              </a:lnSpc>
              <a:buFont typeface="Arial" panose="020B0604020202020204" pitchFamily="34" charset="0"/>
              <a:buChar char="•"/>
            </a:pPr>
            <a:r>
              <a:rPr lang="tr-TR" sz="1400" dirty="0">
                <a:solidFill>
                  <a:srgbClr val="000000"/>
                </a:solidFill>
              </a:rPr>
              <a:t>Öz sermaye üzerinden ödenen veya hesaplanan faizler,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Örtülü sermaye üzerinden ödenen veya hesaplanan faiz, kur farkları ve benzeri giderler,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Transfer fiyatlandırması yoluyla örtülü olarak dağıtılan kazançlar,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Her ne şekilde ve ne isimle olursa olsun ayrılan yedek akçeler (Türk Ticaret Kanunu'na, kurumların kuruluş kanunlarına, tüzüklerine, ana statülerine veya sözleşmelerine göre safi kazançlardan ayırdıkları tüm yedek akçeler ile Bankacılık Kanunu'na göre bankaların ayırdıkları genel karşılıklar dâhil),</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Hesaplanan kurumlar vergisi ile her türlü para cezaları, vergi cezaları, 6183 sayılı Amme Alacaklarının Tahsil Usulü Hakkında Kanun hükümlerine göre ödenen cezalar, gecikme zamları ve faizler ile Vergi Usul Kanunu hükümlerine göre ödenen gecikme faizleri,</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Kanunlarla veya kanunların verdiği yetkiye dayanılarak tespit edilen hadler saklı kalmak kaydıyla, menkul kıymetlerin itibari değerlerinin altında ihracından doğan zararlar ile bu menkul kıymetlere ilişkin olarak ödenen komisyonlar ve benzeri her türlü giderler,</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İndirilemeyecek giderler (KVK Md.11):</a:t>
            </a:r>
            <a:endParaRPr lang="tr-TR" sz="2400" dirty="0"/>
          </a:p>
        </p:txBody>
      </p:sp>
    </p:spTree>
    <p:extLst>
      <p:ext uri="{BB962C8B-B14F-4D97-AF65-F5344CB8AC3E}">
        <p14:creationId xmlns:p14="http://schemas.microsoft.com/office/powerpoint/2010/main" val="3673994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2850011"/>
          </a:xfrm>
          <a:prstGeom prst="rect">
            <a:avLst/>
          </a:prstGeom>
        </p:spPr>
        <p:txBody>
          <a:bodyPr wrap="square">
            <a:spAutoFit/>
          </a:bodyPr>
          <a:lstStyle/>
          <a:p>
            <a:pPr marL="285750" indent="-285750" algn="just">
              <a:lnSpc>
                <a:spcPct val="80000"/>
              </a:lnSpc>
              <a:buFont typeface="Arial" panose="020B0604020202020204" pitchFamily="34" charset="0"/>
              <a:buChar char="•"/>
            </a:pPr>
            <a:r>
              <a:rPr lang="tr-TR" sz="1400" dirty="0">
                <a:solidFill>
                  <a:srgbClr val="000000"/>
                </a:solidFill>
              </a:rPr>
              <a:t>Kiralama yoluyla edinilen veya işletmede kayıtlı olan; yat, kotra, tekne, sürat teknesi gibi motorlu deniz taşıtları ile uçak, helikopter gibi hava taşıtlarından işletmenin esas faaliyet konusu ile ilgili olmayanların giderleri ve amortismanları,</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Sözleşmelerde ceza şartı olarak konulan tazminatlar hariç olmak üzere kurumun kendisinin, ortaklarının, yöneticilerinin ve çalışanlarının suçlarından doğan maddi ve manevi zarar tazminat giderleri,</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Basın yoluyla işlenen fiillerden veya radyo ve televizyon yayınlarından doğacak maddi ve manevi zararlardan dolayı ödenen tazminat giderleri,</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Her türlü alkol ve alkollü içkiler ile tütün ve tütün mamullerine ait ilan ve reklam giderlerinin % 50'si, (Bakanlar Kurulu bu oranı % 100'e kadar artırmaya veya sıfıra kadar indirmeye yetkilidir)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Kredi kuruluşları, finansal kuruluşlar, finansal kiralama, </a:t>
            </a:r>
            <a:r>
              <a:rPr lang="tr-TR" sz="1400" dirty="0" err="1">
                <a:solidFill>
                  <a:srgbClr val="000000"/>
                </a:solidFill>
              </a:rPr>
              <a:t>faktoring</a:t>
            </a:r>
            <a:r>
              <a:rPr lang="tr-TR" sz="1400" dirty="0">
                <a:solidFill>
                  <a:srgbClr val="000000"/>
                </a:solidFill>
              </a:rPr>
              <a:t> ve finansman şirketleri dışında, kullanılan yabancı kaynakları öz kaynaklarını aşan işletmelerde, aşan kısma münhasır olmak üzere, yatırımın maliyetine eklenenler hariç, işletmede kullanılan yabancı kaynaklara ilişkin faiz, komisyon, vade farkı, kâr payı, kur farkı ve benzeri adlar altında yapılan gider ve maliyet unsurları toplamının % 10'unu aşmamak üzere Bakanlar Kurulunca kararlaştırılan kısmı.</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İndirilemeyecek giderler (KVK Md.11):</a:t>
            </a:r>
            <a:endParaRPr lang="tr-TR" sz="2400" dirty="0"/>
          </a:p>
        </p:txBody>
      </p:sp>
    </p:spTree>
    <p:extLst>
      <p:ext uri="{BB962C8B-B14F-4D97-AF65-F5344CB8AC3E}">
        <p14:creationId xmlns:p14="http://schemas.microsoft.com/office/powerpoint/2010/main" val="40935381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3243965"/>
          </a:xfrm>
          <a:prstGeom prst="rect">
            <a:avLst/>
          </a:prstGeom>
        </p:spPr>
        <p:txBody>
          <a:bodyPr wrap="square">
            <a:spAutoFit/>
          </a:bodyPr>
          <a:lstStyle/>
          <a:p>
            <a:pPr marL="285750" indent="-285750" algn="just">
              <a:lnSpc>
                <a:spcPct val="80000"/>
              </a:lnSpc>
              <a:buFont typeface="Arial" panose="020B0604020202020204" pitchFamily="34" charset="0"/>
              <a:buChar char="•"/>
            </a:pPr>
            <a:r>
              <a:rPr lang="tr-TR" sz="1400" dirty="0">
                <a:solidFill>
                  <a:srgbClr val="000000"/>
                </a:solidFill>
              </a:rPr>
              <a:t>Bilindiği üzere kurumlar vergisi beyannamesi üzerinde, ticari bilançoda yer alan vergi öncesi kurum kazancı (ticari bilanço kâr veya zararı) rakamından hareket edilerek vergi hesaplanır. Ancak ticari esaslara göre çıkarılan ticari bilançolarda yer alan kurum kazancı vergisel standartlardan çeşitli nedenlerle farklı olabilir. Bu farklılıkların beyanname üzerinde matraha eklenerek veya matrahtan düşülerek düzeltilmesi, yani vergi mevzuatına uygun hale getirilmesi gerekir. </a:t>
            </a:r>
          </a:p>
          <a:p>
            <a:pPr algn="just">
              <a:lnSpc>
                <a:spcPct val="80000"/>
              </a:lnSpc>
            </a:pPr>
            <a:endParaRPr lang="tr-TR" sz="1400" dirty="0">
              <a:solidFill>
                <a:srgbClr val="000000"/>
              </a:solidFill>
            </a:endParaRPr>
          </a:p>
          <a:p>
            <a:pPr algn="just">
              <a:lnSpc>
                <a:spcPct val="80000"/>
              </a:lnSpc>
            </a:pPr>
            <a:r>
              <a:rPr lang="tr-TR" b="1" u="sng" dirty="0">
                <a:solidFill>
                  <a:srgbClr val="000000"/>
                </a:solidFill>
                <a:effectLst>
                  <a:outerShdw blurRad="38100" dist="38100" dir="2700000" algn="tl">
                    <a:srgbClr val="000000">
                      <a:alpha val="43137"/>
                    </a:srgbClr>
                  </a:outerShdw>
                </a:effectLst>
              </a:rPr>
              <a:t>Kanunen Kabul Edilemeyen Giderler Ve Diğer İlaveler;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Kıdem tazminatı karşılığı,   </a:t>
            </a:r>
          </a:p>
          <a:p>
            <a:pPr marL="285750" indent="-285750" algn="just">
              <a:lnSpc>
                <a:spcPct val="80000"/>
              </a:lnSpc>
              <a:buFont typeface="Arial" panose="020B0604020202020204" pitchFamily="34" charset="0"/>
              <a:buChar char="•"/>
            </a:pPr>
            <a:r>
              <a:rPr lang="tr-TR" sz="1400" dirty="0">
                <a:solidFill>
                  <a:srgbClr val="000000"/>
                </a:solidFill>
              </a:rPr>
              <a:t>VUK hükümlerine uygun olmayan reeskontlar,  </a:t>
            </a:r>
          </a:p>
          <a:p>
            <a:pPr marL="285750" indent="-285750" algn="just">
              <a:lnSpc>
                <a:spcPct val="80000"/>
              </a:lnSpc>
              <a:buFont typeface="Arial" panose="020B0604020202020204" pitchFamily="34" charset="0"/>
              <a:buChar char="•"/>
            </a:pPr>
            <a:r>
              <a:rPr lang="tr-TR" sz="1400" dirty="0">
                <a:solidFill>
                  <a:srgbClr val="000000"/>
                </a:solidFill>
              </a:rPr>
              <a:t>VUK hükümlerine uygun olmayan diğer karşılıklar,  </a:t>
            </a:r>
          </a:p>
          <a:p>
            <a:pPr marL="285750" indent="-285750" algn="just">
              <a:lnSpc>
                <a:spcPct val="80000"/>
              </a:lnSpc>
              <a:buFont typeface="Arial" panose="020B0604020202020204" pitchFamily="34" charset="0"/>
              <a:buChar char="•"/>
            </a:pPr>
            <a:r>
              <a:rPr lang="tr-TR" sz="1400" dirty="0">
                <a:solidFill>
                  <a:srgbClr val="000000"/>
                </a:solidFill>
              </a:rPr>
              <a:t>Ödenmemiş SGK primleri, </a:t>
            </a:r>
          </a:p>
          <a:p>
            <a:pPr marL="285750" indent="-285750" algn="just">
              <a:lnSpc>
                <a:spcPct val="80000"/>
              </a:lnSpc>
              <a:buFont typeface="Arial" panose="020B0604020202020204" pitchFamily="34" charset="0"/>
              <a:buChar char="•"/>
            </a:pPr>
            <a:r>
              <a:rPr lang="tr-TR" sz="1400" dirty="0">
                <a:solidFill>
                  <a:srgbClr val="000000"/>
                </a:solidFill>
              </a:rPr>
              <a:t>Tahakkuk esasına aykırı olarak bu yıla dahil edilmiş giderler, </a:t>
            </a:r>
          </a:p>
          <a:p>
            <a:pPr marL="285750" indent="-285750" algn="just">
              <a:lnSpc>
                <a:spcPct val="80000"/>
              </a:lnSpc>
              <a:buFont typeface="Arial" panose="020B0604020202020204" pitchFamily="34" charset="0"/>
              <a:buChar char="•"/>
            </a:pPr>
            <a:r>
              <a:rPr lang="tr-TR" sz="1400" dirty="0">
                <a:solidFill>
                  <a:srgbClr val="000000"/>
                </a:solidFill>
              </a:rPr>
              <a:t>Dönemsellik ilkesine aykırı olarak bu yıla dahil edilmiş giderler,  </a:t>
            </a:r>
          </a:p>
          <a:p>
            <a:pPr marL="285750" indent="-285750" algn="just">
              <a:lnSpc>
                <a:spcPct val="80000"/>
              </a:lnSpc>
              <a:buFont typeface="Arial" panose="020B0604020202020204" pitchFamily="34" charset="0"/>
              <a:buChar char="•"/>
            </a:pPr>
            <a:r>
              <a:rPr lang="tr-TR" sz="1400" dirty="0">
                <a:solidFill>
                  <a:srgbClr val="000000"/>
                </a:solidFill>
              </a:rPr>
              <a:t>Belgesiz giderler (İhracat giderleri dahil),  </a:t>
            </a:r>
          </a:p>
          <a:p>
            <a:pPr marL="285750" indent="-285750" algn="just">
              <a:lnSpc>
                <a:spcPct val="80000"/>
              </a:lnSpc>
              <a:buFont typeface="Arial" panose="020B0604020202020204" pitchFamily="34" charset="0"/>
              <a:buChar char="•"/>
            </a:pPr>
            <a:r>
              <a:rPr lang="tr-TR" sz="1400" dirty="0">
                <a:solidFill>
                  <a:srgbClr val="000000"/>
                </a:solidFill>
              </a:rPr>
              <a:t>Binek oto motorlu taşıt vergileri,  </a:t>
            </a:r>
          </a:p>
          <a:p>
            <a:pPr marL="285750" indent="-285750" algn="just">
              <a:lnSpc>
                <a:spcPct val="80000"/>
              </a:lnSpc>
              <a:buFont typeface="Arial" panose="020B0604020202020204" pitchFamily="34" charset="0"/>
              <a:buChar char="•"/>
            </a:pPr>
            <a:r>
              <a:rPr lang="tr-TR" sz="1400" dirty="0">
                <a:solidFill>
                  <a:srgbClr val="000000"/>
                </a:solidFill>
              </a:rPr>
              <a:t>Özel iletişim vergisi,</a:t>
            </a:r>
          </a:p>
          <a:p>
            <a:pPr marL="285750" indent="-285750" algn="just">
              <a:lnSpc>
                <a:spcPct val="80000"/>
              </a:lnSpc>
              <a:buFont typeface="Arial" panose="020B0604020202020204" pitchFamily="34" charset="0"/>
              <a:buChar char="•"/>
            </a:pPr>
            <a:r>
              <a:rPr lang="tr-TR" sz="1400" dirty="0">
                <a:solidFill>
                  <a:srgbClr val="000000"/>
                </a:solidFill>
              </a:rPr>
              <a:t>Cezalar, gecikme zamları, gecikme faizleri, pişmanlık zamları, tecil faizleri, </a:t>
            </a:r>
          </a:p>
          <a:p>
            <a:pPr marL="285750" indent="-285750" algn="just">
              <a:lnSpc>
                <a:spcPct val="80000"/>
              </a:lnSpc>
              <a:buFont typeface="Arial" panose="020B0604020202020204" pitchFamily="34" charset="0"/>
              <a:buChar char="•"/>
            </a:pPr>
            <a:endParaRPr lang="tr-TR" sz="1400" dirty="0">
              <a:solidFill>
                <a:srgbClr val="000000"/>
              </a:solidFill>
            </a:endParaRP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3426684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2554545"/>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Kanunen Kabul Edilemeyen Giderler Ve Diğer İlaveler;</a:t>
            </a: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Kanunen Kabul Edilemeyen Giderler Ve Diğer İlaveler;</a:t>
            </a:r>
          </a:p>
          <a:p>
            <a:pPr marL="285750" indent="-285750" algn="just">
              <a:lnSpc>
                <a:spcPct val="80000"/>
              </a:lnSpc>
              <a:buFont typeface="Arial" panose="020B0604020202020204" pitchFamily="34" charset="0"/>
              <a:buChar char="•"/>
            </a:pPr>
            <a:r>
              <a:rPr lang="tr-TR" sz="1400" dirty="0">
                <a:solidFill>
                  <a:srgbClr val="000000"/>
                </a:solidFill>
              </a:rPr>
              <a:t>Transfer fiyatlandırması yoluyla örtülü olarak dağıtılan kazançlar,  </a:t>
            </a:r>
          </a:p>
          <a:p>
            <a:pPr marL="285750" indent="-285750" algn="just">
              <a:lnSpc>
                <a:spcPct val="80000"/>
              </a:lnSpc>
              <a:buFont typeface="Arial" panose="020B0604020202020204" pitchFamily="34" charset="0"/>
              <a:buChar char="•"/>
            </a:pPr>
            <a:r>
              <a:rPr lang="tr-TR" sz="1400" dirty="0">
                <a:solidFill>
                  <a:srgbClr val="000000"/>
                </a:solidFill>
              </a:rPr>
              <a:t>Örtülü sermaye üzerinden ödenen veya hesaplanan faiz, kur farkları ve benzeri giderler, </a:t>
            </a:r>
          </a:p>
          <a:p>
            <a:pPr marL="285750" indent="-285750" algn="just">
              <a:lnSpc>
                <a:spcPct val="80000"/>
              </a:lnSpc>
              <a:buFont typeface="Arial" panose="020B0604020202020204" pitchFamily="34" charset="0"/>
              <a:buChar char="•"/>
            </a:pPr>
            <a:r>
              <a:rPr lang="tr-TR" sz="1400" dirty="0">
                <a:solidFill>
                  <a:srgbClr val="000000"/>
                </a:solidFill>
              </a:rPr>
              <a:t>İndirimi kabul edilen ve edilmeyen tüm bağışlar (gider olarak dikkate alınan gıda bankacılığı kapsamındaki bağışlar hariç),  </a:t>
            </a:r>
          </a:p>
          <a:p>
            <a:pPr marL="285750" indent="-285750" algn="just">
              <a:lnSpc>
                <a:spcPct val="80000"/>
              </a:lnSpc>
              <a:buFont typeface="Arial" panose="020B0604020202020204" pitchFamily="34" charset="0"/>
              <a:buChar char="•"/>
            </a:pPr>
            <a:r>
              <a:rPr lang="tr-TR" sz="1400" dirty="0">
                <a:solidFill>
                  <a:srgbClr val="000000"/>
                </a:solidFill>
              </a:rPr>
              <a:t>Kontrol edilen yabancı kurum kazançları, </a:t>
            </a:r>
          </a:p>
          <a:p>
            <a:pPr marL="285750" indent="-285750" algn="just">
              <a:lnSpc>
                <a:spcPct val="80000"/>
              </a:lnSpc>
              <a:buFont typeface="Arial" panose="020B0604020202020204" pitchFamily="34" charset="0"/>
              <a:buChar char="•"/>
            </a:pPr>
            <a:r>
              <a:rPr lang="tr-TR" sz="1400" dirty="0">
                <a:solidFill>
                  <a:srgbClr val="000000"/>
                </a:solidFill>
              </a:rPr>
              <a:t>Kanunen kabul edilmeyen tazminatlar,  </a:t>
            </a:r>
          </a:p>
          <a:p>
            <a:pPr marL="285750" indent="-285750" algn="just">
              <a:lnSpc>
                <a:spcPct val="80000"/>
              </a:lnSpc>
              <a:buFont typeface="Arial" panose="020B0604020202020204" pitchFamily="34" charset="0"/>
              <a:buChar char="•"/>
            </a:pPr>
            <a:r>
              <a:rPr lang="tr-TR" sz="1400" dirty="0">
                <a:solidFill>
                  <a:srgbClr val="000000"/>
                </a:solidFill>
              </a:rPr>
              <a:t>İstisna kazançlara ilişkin giderler ve istisna kapsamındaki faaliyetlerden doğan zararlar, </a:t>
            </a:r>
          </a:p>
          <a:p>
            <a:pPr marL="285750" indent="-285750" algn="just">
              <a:lnSpc>
                <a:spcPct val="80000"/>
              </a:lnSpc>
              <a:buFont typeface="Arial" panose="020B0604020202020204" pitchFamily="34" charset="0"/>
              <a:buChar char="•"/>
            </a:pPr>
            <a:r>
              <a:rPr lang="tr-TR" sz="1400" dirty="0">
                <a:solidFill>
                  <a:srgbClr val="000000"/>
                </a:solidFill>
              </a:rPr>
              <a:t>Sair kanunen kabul edilmeyen giderler ve diğer ilaveler,  </a:t>
            </a:r>
          </a:p>
          <a:p>
            <a:pPr marL="285750" indent="-285750" algn="just">
              <a:lnSpc>
                <a:spcPct val="80000"/>
              </a:lnSpc>
              <a:buFont typeface="Arial" panose="020B0604020202020204" pitchFamily="34" charset="0"/>
              <a:buChar char="•"/>
            </a:pPr>
            <a:r>
              <a:rPr lang="tr-TR" sz="1400" dirty="0">
                <a:solidFill>
                  <a:srgbClr val="000000"/>
                </a:solidFill>
              </a:rPr>
              <a:t>Bilindiği üzere, kurumlar vergisi beyannamesinde bazı değişiklikler yapılarak, kanunen kabul edilmeyen giderlere ilişkin bir tablo ilave edilmiş ve bazı gider tutarlarının bildirilmesi istenilmiştir. Bu tabloda yer almayan gider türleri en altta “Diğer” satırında topluca bildirilecektir. </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2551546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D9464E66-6DDD-43F6-BA6C-9F3CF7737AC7}"/>
              </a:ext>
            </a:extLst>
          </p:cNvPr>
          <p:cNvSpPr/>
          <p:nvPr/>
        </p:nvSpPr>
        <p:spPr>
          <a:xfrm>
            <a:off x="0" y="891995"/>
            <a:ext cx="9143999" cy="2657331"/>
          </a:xfrm>
          <a:prstGeom prst="rect">
            <a:avLst/>
          </a:prstGeom>
        </p:spPr>
        <p:txBody>
          <a:bodyPr wrap="square">
            <a:spAutoFit/>
          </a:bodyPr>
          <a:lstStyle/>
          <a:p>
            <a:pPr algn="just">
              <a:lnSpc>
                <a:spcPct val="80000"/>
              </a:lnSpc>
            </a:pPr>
            <a:r>
              <a:rPr lang="tr-TR" b="1" u="sng" dirty="0">
                <a:solidFill>
                  <a:srgbClr val="000000"/>
                </a:solidFill>
                <a:effectLst>
                  <a:outerShdw blurRad="38100" dist="38100" dir="2700000" algn="tl">
                    <a:srgbClr val="000000">
                      <a:alpha val="43137"/>
                    </a:srgbClr>
                  </a:outerShdw>
                </a:effectLst>
              </a:rPr>
              <a:t>Beyanname Üzerinde Zarar Olsa veya İstisna Uygulaması Zarara Sebebiyet Verse Dahi 2017 yılı Beyannamesi Üzerinde Uygulanabilecek İstisnalar;</a:t>
            </a:r>
          </a:p>
          <a:p>
            <a:pPr algn="just">
              <a:lnSpc>
                <a:spcPct val="80000"/>
              </a:lnSpc>
            </a:pPr>
            <a:endParaRPr lang="tr-TR" b="1" u="sng" dirty="0">
              <a:solidFill>
                <a:srgbClr val="000000"/>
              </a:solidFill>
              <a:effectLst>
                <a:outerShdw blurRad="38100" dist="38100" dir="2700000" algn="tl">
                  <a:srgbClr val="000000">
                    <a:alpha val="43137"/>
                  </a:srgbClr>
                </a:outerShdw>
              </a:effectLst>
            </a:endParaRPr>
          </a:p>
          <a:p>
            <a:pPr marL="285750" indent="-285750" algn="just">
              <a:lnSpc>
                <a:spcPct val="80000"/>
              </a:lnSpc>
              <a:buFont typeface="Arial" panose="020B0604020202020204" pitchFamily="34" charset="0"/>
              <a:buChar char="•"/>
            </a:pPr>
            <a:endParaRPr lang="tr-TR" sz="1400" dirty="0">
              <a:solidFill>
                <a:srgbClr val="000000"/>
              </a:solidFill>
            </a:endParaRPr>
          </a:p>
          <a:p>
            <a:pPr marL="285750" indent="-285750" algn="just">
              <a:lnSpc>
                <a:spcPct val="80000"/>
              </a:lnSpc>
              <a:buFont typeface="Arial" panose="020B0604020202020204" pitchFamily="34" charset="0"/>
              <a:buChar char="•"/>
            </a:pPr>
            <a:r>
              <a:rPr lang="tr-TR" sz="1400" dirty="0">
                <a:solidFill>
                  <a:srgbClr val="000000"/>
                </a:solidFill>
              </a:rPr>
              <a:t>Tam mükellef kurumlardan elde edilen iştirak kazançları ( KVK Md. 5/1-a), </a:t>
            </a:r>
          </a:p>
          <a:p>
            <a:pPr marL="285750" indent="-285750" algn="just">
              <a:lnSpc>
                <a:spcPct val="80000"/>
              </a:lnSpc>
              <a:buFont typeface="Arial" panose="020B0604020202020204" pitchFamily="34" charset="0"/>
              <a:buChar char="•"/>
            </a:pPr>
            <a:r>
              <a:rPr lang="tr-TR" sz="1400" dirty="0">
                <a:solidFill>
                  <a:srgbClr val="000000"/>
                </a:solidFill>
              </a:rPr>
              <a:t>Yurtdışı iştirak kazançları (KVK Md. 5/1-b),  </a:t>
            </a:r>
          </a:p>
          <a:p>
            <a:pPr marL="285750" indent="-285750" algn="just">
              <a:lnSpc>
                <a:spcPct val="80000"/>
              </a:lnSpc>
              <a:buFont typeface="Arial" panose="020B0604020202020204" pitchFamily="34" charset="0"/>
              <a:buChar char="•"/>
            </a:pPr>
            <a:r>
              <a:rPr lang="tr-TR" sz="1400" dirty="0">
                <a:solidFill>
                  <a:srgbClr val="000000"/>
                </a:solidFill>
              </a:rPr>
              <a:t>Tam mükellef anonim şirketlerin yurtdışı iştirak hisseleri satış kazançları  (KVK Md. 5/1-c),</a:t>
            </a:r>
          </a:p>
          <a:p>
            <a:pPr marL="285750" indent="-285750" algn="just">
              <a:lnSpc>
                <a:spcPct val="80000"/>
              </a:lnSpc>
              <a:buFont typeface="Arial" panose="020B0604020202020204" pitchFamily="34" charset="0"/>
              <a:buChar char="•"/>
            </a:pPr>
            <a:r>
              <a:rPr lang="tr-TR" sz="1400" dirty="0">
                <a:solidFill>
                  <a:srgbClr val="000000"/>
                </a:solidFill>
              </a:rPr>
              <a:t>Emisyon primi kazancı (KVK Md. 5/1-ç), </a:t>
            </a:r>
          </a:p>
          <a:p>
            <a:pPr marL="285750" indent="-285750" algn="just">
              <a:lnSpc>
                <a:spcPct val="80000"/>
              </a:lnSpc>
              <a:buFont typeface="Arial" panose="020B0604020202020204" pitchFamily="34" charset="0"/>
              <a:buChar char="•"/>
            </a:pPr>
            <a:r>
              <a:rPr lang="tr-TR" sz="1400" dirty="0">
                <a:solidFill>
                  <a:srgbClr val="000000"/>
                </a:solidFill>
              </a:rPr>
              <a:t>Yatırım fon ve ortaklıklarının portföy işletmeciliğinden doğan kazançları (KVK Md. 5/1-d),  </a:t>
            </a:r>
          </a:p>
          <a:p>
            <a:pPr marL="285750" indent="-285750" algn="just">
              <a:lnSpc>
                <a:spcPct val="80000"/>
              </a:lnSpc>
              <a:buFont typeface="Arial" panose="020B0604020202020204" pitchFamily="34" charset="0"/>
              <a:buChar char="•"/>
            </a:pPr>
            <a:r>
              <a:rPr lang="tr-TR" sz="1400" dirty="0">
                <a:solidFill>
                  <a:srgbClr val="000000"/>
                </a:solidFill>
              </a:rPr>
              <a:t>Taşınmaz ve iştirak hisseleri ile kurucu senetleri, intifa senetleri ve rüçhan haklarının satış kazançları (KVK Md. 5/1-e),  </a:t>
            </a:r>
          </a:p>
          <a:p>
            <a:pPr marL="285750" indent="-285750" algn="just">
              <a:lnSpc>
                <a:spcPct val="80000"/>
              </a:lnSpc>
              <a:buFont typeface="Arial" panose="020B0604020202020204" pitchFamily="34" charset="0"/>
              <a:buChar char="•"/>
            </a:pPr>
            <a:r>
              <a:rPr lang="tr-TR" sz="1400" dirty="0">
                <a:solidFill>
                  <a:srgbClr val="000000"/>
                </a:solidFill>
              </a:rPr>
              <a:t>Bankalara, finansal kiralama yada finansman şirketlerine veya </a:t>
            </a:r>
            <a:r>
              <a:rPr lang="tr-TR" sz="1400" dirty="0" err="1">
                <a:solidFill>
                  <a:srgbClr val="000000"/>
                </a:solidFill>
              </a:rPr>
              <a:t>TMSF’ye</a:t>
            </a:r>
            <a:r>
              <a:rPr lang="tr-TR" sz="1400" dirty="0">
                <a:solidFill>
                  <a:srgbClr val="000000"/>
                </a:solidFill>
              </a:rPr>
              <a:t> borçlu durumda olan kurumların taşınmaz ve iştirak hisseleri ile kurucu senetleri, intifa senetleri ve rüçhan haklarının satış kazancı (KVK Md. 5/1-f),  </a:t>
            </a:r>
          </a:p>
          <a:p>
            <a:pPr marL="285750" indent="-285750" algn="just">
              <a:lnSpc>
                <a:spcPct val="80000"/>
              </a:lnSpc>
              <a:buFont typeface="Arial" panose="020B0604020202020204" pitchFamily="34" charset="0"/>
              <a:buChar char="•"/>
            </a:pPr>
            <a:r>
              <a:rPr lang="tr-TR" sz="1400" dirty="0">
                <a:solidFill>
                  <a:srgbClr val="000000"/>
                </a:solidFill>
              </a:rPr>
              <a:t>Yurt dışı şube kazançları (KVK Md. 5/1-g),</a:t>
            </a:r>
          </a:p>
          <a:p>
            <a:pPr marL="285750" indent="-285750" algn="just">
              <a:lnSpc>
                <a:spcPct val="80000"/>
              </a:lnSpc>
              <a:buFont typeface="Arial" panose="020B0604020202020204" pitchFamily="34" charset="0"/>
              <a:buChar char="•"/>
            </a:pPr>
            <a:r>
              <a:rPr lang="tr-TR" sz="1400" dirty="0">
                <a:solidFill>
                  <a:srgbClr val="000000"/>
                </a:solidFill>
              </a:rPr>
              <a:t>Yurt dışı inşaat, onarım, montaj işleri ve teknik hizmetlerden sağlanan kazançlar (KVK Md. 5/1-h) ,</a:t>
            </a:r>
          </a:p>
        </p:txBody>
      </p:sp>
      <p:sp>
        <p:nvSpPr>
          <p:cNvPr id="8" name="Başlık 1">
            <a:extLst>
              <a:ext uri="{FF2B5EF4-FFF2-40B4-BE49-F238E27FC236}">
                <a16:creationId xmlns:a16="http://schemas.microsoft.com/office/drawing/2014/main" id="{7D26BCC3-B19D-46D1-80C1-89E172896572}"/>
              </a:ext>
            </a:extLst>
          </p:cNvPr>
          <p:cNvSpPr txBox="1">
            <a:spLocks/>
          </p:cNvSpPr>
          <p:nvPr/>
        </p:nvSpPr>
        <p:spPr>
          <a:xfrm>
            <a:off x="2281425" y="168541"/>
            <a:ext cx="6862574" cy="557772"/>
          </a:xfrm>
          <a:prstGeom prst="rect">
            <a:avLst/>
          </a:prstGeom>
          <a:noFill/>
          <a:effectLst>
            <a:outerShdw blurRad="50800" dist="38100" dir="2700000" algn="tl" rotWithShape="0">
              <a:prstClr val="black">
                <a:alpha val="40000"/>
              </a:prstClr>
            </a:outerShdw>
          </a:effectLst>
        </p:spPr>
        <p:txBody>
          <a:bodyPr vert="horz" lIns="91440" tIns="45720" rIns="91440" bIns="45720" rtlCol="0" anchor="ctr">
            <a:normAutofit fontScale="62500" lnSpcReduction="20000"/>
          </a:bodyPr>
          <a:lstStyle>
            <a:lvl1pPr algn="l" defTabSz="914400" rtl="0" eaLnBrk="1" latinLnBrk="0" hangingPunct="1">
              <a:spcBef>
                <a:spcPct val="0"/>
              </a:spcBef>
              <a:buNone/>
              <a:defRPr sz="3600" kern="1200">
                <a:solidFill>
                  <a:schemeClr val="bg1"/>
                </a:solidFill>
                <a:latin typeface="+mj-lt"/>
                <a:ea typeface="+mj-ea"/>
                <a:cs typeface="+mj-cs"/>
              </a:defRPr>
            </a:lvl1pPr>
          </a:lstStyle>
          <a:p>
            <a:pPr algn="r"/>
            <a:r>
              <a:rPr lang="tr-TR" sz="2800" b="1" u="sng" dirty="0">
                <a:solidFill>
                  <a:srgbClr val="C00000"/>
                </a:solidFill>
              </a:rPr>
              <a:t>Ticari Kardan Mali Kara Geçiş ve Beyanname Düzenleme Esasları</a:t>
            </a:r>
            <a:endParaRPr lang="tr-TR" sz="2400" dirty="0"/>
          </a:p>
        </p:txBody>
      </p:sp>
    </p:spTree>
    <p:extLst>
      <p:ext uri="{BB962C8B-B14F-4D97-AF65-F5344CB8AC3E}">
        <p14:creationId xmlns:p14="http://schemas.microsoft.com/office/powerpoint/2010/main" val="37288292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835</TotalTime>
  <Words>3652</Words>
  <Application>Microsoft Office PowerPoint</Application>
  <PresentationFormat>Ekran Gösterisi (16:9)</PresentationFormat>
  <Paragraphs>367</Paragraphs>
  <Slides>23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23</vt:i4>
      </vt:variant>
    </vt:vector>
  </HeadingPairs>
  <TitlesOfParts>
    <vt:vector size="26" baseType="lpstr">
      <vt:lpstr>Arial</vt:lpstr>
      <vt:lpstr>Calibri</vt:lpstr>
      <vt:lpstr>Office Theme</vt:lpstr>
      <vt:lpstr>KURUMLAR VERGİSİNDE GİDERLER, BEYANNAME ÜZERİNDE İNDİRİLEBİLECEK İSTİSNA VE İNDİRİMLER İLE ÖRNEK UYGULAMALAR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USER</cp:lastModifiedBy>
  <cp:revision>124</cp:revision>
  <dcterms:created xsi:type="dcterms:W3CDTF">2013-08-21T19:17:07Z</dcterms:created>
  <dcterms:modified xsi:type="dcterms:W3CDTF">2018-03-08T08:32:12Z</dcterms:modified>
</cp:coreProperties>
</file>